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168.xml"/>
  <Override ContentType="application/vnd.openxmlformats-officedocument.presentationml.notesSlide+xml" PartName="/ppt/notesSlides/notesSlide125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117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33.xml"/>
  <Override ContentType="application/vnd.openxmlformats-officedocument.presentationml.notesSlide+xml" PartName="/ppt/notesSlides/notesSlide176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86.xml"/>
  <Override ContentType="application/vnd.openxmlformats-officedocument.presentationml.notesSlide+xml" PartName="/ppt/notesSlides/notesSlide143.xml"/>
  <Override ContentType="application/vnd.openxmlformats-officedocument.presentationml.notesSlide+xml" PartName="/ppt/notesSlides/notesSlide151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119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166.xml"/>
  <Override ContentType="application/vnd.openxmlformats-officedocument.presentationml.notesSlide+xml" PartName="/ppt/notesSlides/notesSlide182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178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148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135.xml"/>
  <Override ContentType="application/vnd.openxmlformats-officedocument.presentationml.notesSlide+xml" PartName="/ppt/notesSlides/notesSlide137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41.xml"/>
  <Override ContentType="application/vnd.openxmlformats-officedocument.presentationml.notesSlide+xml" PartName="/ppt/notesSlides/notesSlide153.xml"/>
  <Override ContentType="application/vnd.openxmlformats-officedocument.presentationml.notesSlide+xml" PartName="/ppt/notesSlides/notesSlide123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71.xml"/>
  <Override ContentType="application/vnd.openxmlformats-officedocument.presentationml.notesSlide+xml" PartName="/ppt/notesSlides/notesSlide184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138.xml"/>
  <Override ContentType="application/vnd.openxmlformats-officedocument.presentationml.notesSlide+xml" PartName="/ppt/notesSlides/notesSlide163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155.xml"/>
  <Override ContentType="application/vnd.openxmlformats-officedocument.presentationml.notesSlide+xml" PartName="/ppt/notesSlides/notesSlide18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17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46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120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29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144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31.xml"/>
  <Override ContentType="application/vnd.openxmlformats-officedocument.presentationml.notesSlide+xml" PartName="/ppt/notesSlides/notesSlide127.xml"/>
  <Override ContentType="application/vnd.openxmlformats-officedocument.presentationml.notesSlide+xml" PartName="/ppt/notesSlides/notesSlide157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16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187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174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150.xml"/>
  <Override ContentType="application/vnd.openxmlformats-officedocument.presentationml.notesSlide+xml" PartName="/ppt/notesSlides/notesSlide14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116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59.xml"/>
  <Override ContentType="application/vnd.openxmlformats-officedocument.presentationml.notesSlide+xml" PartName="/ppt/notesSlides/notesSlide124.xml"/>
  <Override ContentType="application/vnd.openxmlformats-officedocument.presentationml.notesSlide+xml" PartName="/ppt/notesSlides/notesSlide185.xml"/>
  <Override ContentType="application/vnd.openxmlformats-officedocument.presentationml.notesSlide+xml" PartName="/ppt/notesSlides/notesSlide126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169.xml"/>
  <Override ContentType="application/vnd.openxmlformats-officedocument.presentationml.notesSlide+xml" PartName="/ppt/notesSlides/notesSlide177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1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60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179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152.xml"/>
  <Override ContentType="application/vnd.openxmlformats-officedocument.presentationml.notesSlide+xml" PartName="/ppt/notesSlides/notesSlide165.xml"/>
  <Override ContentType="application/vnd.openxmlformats-officedocument.presentationml.notesSlide+xml" PartName="/ppt/notesSlides/notesSlide183.xml"/>
  <Override ContentType="application/vnd.openxmlformats-officedocument.presentationml.notesSlide+xml" PartName="/ppt/notesSlides/notesSlide122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118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170.xml"/>
  <Override ContentType="application/vnd.openxmlformats-officedocument.presentationml.notesSlide+xml" PartName="/ppt/notesSlides/notesSlide167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140.xml"/>
  <Override ContentType="application/vnd.openxmlformats-officedocument.presentationml.notesSlide+xml" PartName="/ppt/notesSlides/notesSlide15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136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49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139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56.xml"/>
  <Override ContentType="application/vnd.openxmlformats-officedocument.presentationml.notesSlide+xml" PartName="/ppt/notesSlides/notesSlide18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1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30.xml"/>
  <Override ContentType="application/vnd.openxmlformats-officedocument.presentationml.notesSlide+xml" PartName="/ppt/notesSlides/notesSlide16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73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2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132.xml"/>
  <Override ContentType="application/vnd.openxmlformats-officedocument.presentationml.notesSlide+xml" PartName="/ppt/notesSlides/notesSlide162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45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115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158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75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1.xml"/>
  <Override ContentType="application/vnd.openxmlformats-officedocument.presentationml.slide+xml" PartName="/ppt/slides/slide164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48.xml"/>
  <Override ContentType="application/vnd.openxmlformats-officedocument.presentationml.slide+xml" PartName="/ppt/slides/slide17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82.xml"/>
  <Override ContentType="application/vnd.openxmlformats-officedocument.presentationml.slide+xml" PartName="/ppt/slides/slide17.xml"/>
  <Override ContentType="application/vnd.openxmlformats-officedocument.presentationml.slide+xml" PartName="/ppt/slides/slide138.xml"/>
  <Override ContentType="application/vnd.openxmlformats-officedocument.presentationml.slide+xml" PartName="/ppt/slides/slide25.xml"/>
  <Override ContentType="application/vnd.openxmlformats-officedocument.presentationml.slide+xml" PartName="/ppt/slides/slide17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13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156.xml"/>
  <Override ContentType="application/vnd.openxmlformats-officedocument.presentationml.slide+xml" PartName="/ppt/slides/slide170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123.xml"/>
  <Override ContentType="application/vnd.openxmlformats-officedocument.presentationml.slide+xml" PartName="/ppt/slides/slide71.xml"/>
  <Override ContentType="application/vnd.openxmlformats-officedocument.presentationml.slide+xml" PartName="/ppt/slides/slide179.xml"/>
  <Override ContentType="application/vnd.openxmlformats-officedocument.presentationml.slide+xml" PartName="/ppt/slides/slide166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36.xml"/>
  <Override ContentType="application/vnd.openxmlformats-officedocument.presentationml.slide+xml" PartName="/ppt/slides/slide154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184.xml"/>
  <Override ContentType="application/vnd.openxmlformats-officedocument.presentationml.slide+xml" PartName="/ppt/slides/slide53.xml"/>
  <Override ContentType="application/vnd.openxmlformats-officedocument.presentationml.slide+xml" PartName="/ppt/slides/slide141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185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68.xml"/>
  <Override ContentType="application/vnd.openxmlformats-officedocument.presentationml.slide+xml" PartName="/ppt/slides/slide118.xml"/>
  <Override ContentType="application/vnd.openxmlformats-officedocument.presentationml.slide+xml" PartName="/ppt/slides/slide142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187.xml"/>
  <Override ContentType="application/vnd.openxmlformats-officedocument.presentationml.slide+xml" PartName="/ppt/slides/slide98.xml"/>
  <Override ContentType="application/vnd.openxmlformats-officedocument.presentationml.slide+xml" PartName="/ppt/slides/slide152.xml"/>
  <Override ContentType="application/vnd.openxmlformats-officedocument.presentationml.slide+xml" PartName="/ppt/slides/slide125.xml"/>
  <Override ContentType="application/vnd.openxmlformats-officedocument.presentationml.slide+xml" PartName="/ppt/slides/slide72.xml"/>
  <Override ContentType="application/vnd.openxmlformats-officedocument.presentationml.slide+xml" PartName="/ppt/slides/slide135.xml"/>
  <Override ContentType="application/vnd.openxmlformats-officedocument.presentationml.slide+xml" PartName="/ppt/slides/slide20.xml"/>
  <Override ContentType="application/vnd.openxmlformats-officedocument.presentationml.slide+xml" PartName="/ppt/slides/slide161.xml"/>
  <Override ContentType="application/vnd.openxmlformats-officedocument.presentationml.slide+xml" PartName="/ppt/slides/slide178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129.xml"/>
  <Override ContentType="application/vnd.openxmlformats-officedocument.presentationml.slide+xml" PartName="/ppt/slides/slide63.xml"/>
  <Override ContentType="application/vnd.openxmlformats-officedocument.presentationml.slide+xml" PartName="/ppt/slides/slide131.xml"/>
  <Override ContentType="application/vnd.openxmlformats-officedocument.presentationml.slide+xml" PartName="/ppt/slides/slide159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116.xml"/>
  <Override ContentType="application/vnd.openxmlformats-officedocument.presentationml.slide+xml" PartName="/ppt/slides/slide144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133.xml"/>
  <Override ContentType="application/vnd.openxmlformats-officedocument.presentationml.slide+xml" PartName="/ppt/slides/slide91.xml"/>
  <Override ContentType="application/vnd.openxmlformats-officedocument.presentationml.slide+xml" PartName="/ppt/slides/slide114.xml"/>
  <Override ContentType="application/vnd.openxmlformats-officedocument.presentationml.slide+xml" PartName="/ppt/slides/slide163.xml"/>
  <Override ContentType="application/vnd.openxmlformats-officedocument.presentationml.slide+xml" PartName="/ppt/slides/slide31.xml"/>
  <Override ContentType="application/vnd.openxmlformats-officedocument.presentationml.slide+xml" PartName="/ppt/slides/slide127.xml"/>
  <Override ContentType="application/vnd.openxmlformats-officedocument.presentationml.slide+xml" PartName="/ppt/slides/slide146.xml"/>
  <Override ContentType="application/vnd.openxmlformats-officedocument.presentationml.slide+xml" PartName="/ppt/slides/slide150.xml"/>
  <Override ContentType="application/vnd.openxmlformats-officedocument.presentationml.slide+xml" PartName="/ppt/slides/slide120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176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180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39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95.xml"/>
  <Override ContentType="application/vnd.openxmlformats-officedocument.presentationml.slide+xml" PartName="/ppt/slides/slide155.xml"/>
  <Override ContentType="application/vnd.openxmlformats-officedocument.presentationml.slide+xml" PartName="/ppt/slides/slide69.xml"/>
  <Override ContentType="application/vnd.openxmlformats-officedocument.presentationml.slide+xml" PartName="/ppt/slides/slide181.xml"/>
  <Override ContentType="application/vnd.openxmlformats-officedocument.presentationml.slide+xml" PartName="/ppt/slides/slide85.xml"/>
  <Override ContentType="application/vnd.openxmlformats-officedocument.presentationml.slide+xml" PartName="/ppt/slides/slide157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165.xml"/>
  <Override ContentType="application/vnd.openxmlformats-officedocument.presentationml.slide+xml" PartName="/ppt/slides/slide34.xml"/>
  <Override ContentType="application/vnd.openxmlformats-officedocument.presentationml.slide+xml" PartName="/ppt/slides/slide122.xml"/>
  <Override ContentType="application/vnd.openxmlformats-officedocument.presentationml.slide+xml" PartName="/ppt/slides/slide130.xml"/>
  <Override ContentType="application/vnd.openxmlformats-officedocument.presentationml.slide+xml" PartName="/ppt/slides/slide173.xml"/>
  <Override ContentType="application/vnd.openxmlformats-officedocument.presentationml.slide+xml" PartName="/ppt/slides/slide147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40.xml"/>
  <Override ContentType="application/vnd.openxmlformats-officedocument.presentationml.slide+xml" PartName="/ppt/slides/slide11.xml"/>
  <Override ContentType="application/vnd.openxmlformats-officedocument.presentationml.slide+xml" PartName="/ppt/slides/slide137.xml"/>
  <Override ContentType="application/vnd.openxmlformats-officedocument.presentationml.slide+xml" PartName="/ppt/slides/slide110.xml"/>
  <Override ContentType="application/vnd.openxmlformats-officedocument.presentationml.slide+xml" PartName="/ppt/slides/slide153.xml"/>
  <Override ContentType="application/vnd.openxmlformats-officedocument.presentationml.slide+xml" PartName="/ppt/slides/slide183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171.xml"/>
  <Override ContentType="application/vnd.openxmlformats-officedocument.presentationml.slide+xml" PartName="/ppt/slides/slide149.xml"/>
  <Override ContentType="application/vnd.openxmlformats-officedocument.presentationml.slide+xml" PartName="/ppt/slides/slide49.xml"/>
  <Override ContentType="application/vnd.openxmlformats-officedocument.presentationml.slide+xml" PartName="/ppt/slides/slide124.xml"/>
  <Override ContentType="application/vnd.openxmlformats-officedocument.presentationml.slide+xml" PartName="/ppt/slides/slide83.xml"/>
  <Override ContentType="application/vnd.openxmlformats-officedocument.presentationml.slide+xml" PartName="/ppt/slides/slide106.xml"/>
  <Override ContentType="application/vnd.openxmlformats-officedocument.presentationml.slide+xml" PartName="/ppt/slides/slide167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119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169.xml"/>
  <Override ContentType="application/vnd.openxmlformats-officedocument.presentationml.slide+xml" PartName="/ppt/slides/slide30.xml"/>
  <Override ContentType="application/vnd.openxmlformats-officedocument.presentationml.slide+xml" PartName="/ppt/slides/slide126.xml"/>
  <Override ContentType="application/vnd.openxmlformats-officedocument.presentationml.slide+xml" PartName="/ppt/slides/slide151.xml"/>
  <Override ContentType="application/vnd.openxmlformats-officedocument.presentationml.slide+xml" PartName="/ppt/slides/slide177.xml"/>
  <Override ContentType="application/vnd.openxmlformats-officedocument.presentationml.slide+xml" PartName="/ppt/slides/slide186.xml"/>
  <Override ContentType="application/vnd.openxmlformats-officedocument.presentationml.slide+xml" PartName="/ppt/slides/slide109.xml"/>
  <Override ContentType="application/vnd.openxmlformats-officedocument.presentationml.slide+xml" PartName="/ppt/slides/slide134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160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143.xml"/>
  <Override ContentType="application/vnd.openxmlformats-officedocument.presentationml.slide+xml" PartName="/ppt/slides/slide117.xml"/>
  <Override ContentType="application/vnd.openxmlformats-officedocument.presentationml.slide+xml" PartName="/ppt/slides/slide145.xml"/>
  <Override ContentType="application/vnd.openxmlformats-officedocument.presentationml.slide+xml" PartName="/ppt/slides/slide132.xml"/>
  <Override ContentType="application/vnd.openxmlformats-officedocument.presentationml.slide+xml" PartName="/ppt/slides/slide162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128.xml"/>
  <Override ContentType="application/vnd.openxmlformats-officedocument.presentationml.slide+xml" PartName="/ppt/slides/slide158.xml"/>
  <Override ContentType="application/vnd.openxmlformats-officedocument.presentationml.slide+xml" PartName="/ppt/slides/slide92.xml"/>
  <Override ContentType="application/vnd.openxmlformats-officedocument.presentationml.slide+xml" PartName="/ppt/slides/slide115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  <p:sldId id="347" r:id="rId98"/>
    <p:sldId id="348" r:id="rId99"/>
    <p:sldId id="349" r:id="rId100"/>
    <p:sldId id="350" r:id="rId101"/>
    <p:sldId id="351" r:id="rId102"/>
    <p:sldId id="352" r:id="rId103"/>
    <p:sldId id="353" r:id="rId104"/>
    <p:sldId id="354" r:id="rId105"/>
    <p:sldId id="355" r:id="rId106"/>
    <p:sldId id="356" r:id="rId107"/>
    <p:sldId id="357" r:id="rId108"/>
    <p:sldId id="358" r:id="rId109"/>
    <p:sldId id="359" r:id="rId110"/>
    <p:sldId id="360" r:id="rId111"/>
    <p:sldId id="361" r:id="rId112"/>
    <p:sldId id="362" r:id="rId113"/>
    <p:sldId id="363" r:id="rId114"/>
    <p:sldId id="364" r:id="rId115"/>
    <p:sldId id="365" r:id="rId116"/>
    <p:sldId id="366" r:id="rId117"/>
    <p:sldId id="367" r:id="rId118"/>
    <p:sldId id="368" r:id="rId119"/>
    <p:sldId id="369" r:id="rId120"/>
    <p:sldId id="370" r:id="rId121"/>
    <p:sldId id="371" r:id="rId122"/>
    <p:sldId id="372" r:id="rId123"/>
    <p:sldId id="373" r:id="rId124"/>
    <p:sldId id="374" r:id="rId125"/>
    <p:sldId id="375" r:id="rId126"/>
    <p:sldId id="376" r:id="rId127"/>
    <p:sldId id="377" r:id="rId128"/>
    <p:sldId id="378" r:id="rId129"/>
    <p:sldId id="379" r:id="rId130"/>
    <p:sldId id="380" r:id="rId131"/>
    <p:sldId id="381" r:id="rId132"/>
    <p:sldId id="382" r:id="rId133"/>
    <p:sldId id="383" r:id="rId134"/>
    <p:sldId id="384" r:id="rId135"/>
    <p:sldId id="385" r:id="rId136"/>
    <p:sldId id="386" r:id="rId137"/>
    <p:sldId id="387" r:id="rId138"/>
    <p:sldId id="388" r:id="rId139"/>
    <p:sldId id="389" r:id="rId140"/>
    <p:sldId id="390" r:id="rId141"/>
    <p:sldId id="391" r:id="rId142"/>
    <p:sldId id="392" r:id="rId143"/>
    <p:sldId id="393" r:id="rId144"/>
    <p:sldId id="394" r:id="rId145"/>
    <p:sldId id="395" r:id="rId146"/>
    <p:sldId id="396" r:id="rId147"/>
    <p:sldId id="397" r:id="rId148"/>
    <p:sldId id="398" r:id="rId149"/>
    <p:sldId id="399" r:id="rId150"/>
    <p:sldId id="400" r:id="rId151"/>
    <p:sldId id="401" r:id="rId152"/>
    <p:sldId id="402" r:id="rId153"/>
    <p:sldId id="403" r:id="rId154"/>
    <p:sldId id="404" r:id="rId155"/>
    <p:sldId id="405" r:id="rId156"/>
    <p:sldId id="406" r:id="rId157"/>
    <p:sldId id="407" r:id="rId158"/>
    <p:sldId id="408" r:id="rId159"/>
    <p:sldId id="409" r:id="rId160"/>
    <p:sldId id="410" r:id="rId161"/>
    <p:sldId id="411" r:id="rId162"/>
    <p:sldId id="412" r:id="rId163"/>
    <p:sldId id="413" r:id="rId164"/>
    <p:sldId id="414" r:id="rId165"/>
    <p:sldId id="415" r:id="rId166"/>
    <p:sldId id="416" r:id="rId167"/>
    <p:sldId id="417" r:id="rId168"/>
    <p:sldId id="418" r:id="rId169"/>
    <p:sldId id="419" r:id="rId170"/>
    <p:sldId id="420" r:id="rId171"/>
    <p:sldId id="421" r:id="rId172"/>
    <p:sldId id="422" r:id="rId173"/>
    <p:sldId id="423" r:id="rId174"/>
    <p:sldId id="424" r:id="rId175"/>
    <p:sldId id="425" r:id="rId176"/>
    <p:sldId id="426" r:id="rId177"/>
    <p:sldId id="427" r:id="rId178"/>
    <p:sldId id="428" r:id="rId179"/>
    <p:sldId id="429" r:id="rId180"/>
    <p:sldId id="430" r:id="rId181"/>
    <p:sldId id="431" r:id="rId182"/>
    <p:sldId id="432" r:id="rId183"/>
    <p:sldId id="433" r:id="rId184"/>
    <p:sldId id="434" r:id="rId185"/>
    <p:sldId id="435" r:id="rId186"/>
    <p:sldId id="436" r:id="rId187"/>
    <p:sldId id="437" r:id="rId188"/>
    <p:sldId id="438" r:id="rId189"/>
    <p:sldId id="439" r:id="rId190"/>
    <p:sldId id="440" r:id="rId191"/>
    <p:sldId id="441" r:id="rId192"/>
    <p:sldId id="442" r:id="rId193"/>
  </p:sldIdLst>
  <p:sldSz cy="5143500" cx="9144000"/>
  <p:notesSz cx="6858000" cy="9144000"/>
  <p:embeddedFontLst>
    <p:embeddedFont>
      <p:font typeface="Roboto"/>
      <p:regular r:id="rId194"/>
      <p:bold r:id="rId195"/>
      <p:italic r:id="rId196"/>
      <p:boldItalic r:id="rId197"/>
    </p:embeddedFont>
    <p:embeddedFont>
      <p:font typeface="PT Sans Narrow"/>
      <p:regular r:id="rId198"/>
      <p:bold r:id="rId199"/>
    </p:embeddedFont>
    <p:embeddedFont>
      <p:font typeface="Source Code Pro"/>
      <p:regular r:id="rId200"/>
      <p:bold r:id="rId201"/>
      <p:italic r:id="rId202"/>
      <p:boldItalic r:id="rId203"/>
    </p:embeddedFont>
    <p:embeddedFont>
      <p:font typeface="Kanit"/>
      <p:regular r:id="rId204"/>
      <p:bold r:id="rId205"/>
      <p:italic r:id="rId206"/>
      <p:boldItalic r:id="rId207"/>
    </p:embeddedFont>
    <p:embeddedFont>
      <p:font typeface="Source Code Pro Medium"/>
      <p:regular r:id="rId208"/>
      <p:bold r:id="rId209"/>
      <p:italic r:id="rId210"/>
      <p:boldItalic r:id="rId211"/>
    </p:embeddedFont>
    <p:embeddedFont>
      <p:font typeface="Comfortaa"/>
      <p:regular r:id="rId212"/>
      <p:bold r:id="rId213"/>
    </p:embeddedFont>
    <p:embeddedFont>
      <p:font typeface="Open Sans"/>
      <p:regular r:id="rId214"/>
      <p:bold r:id="rId215"/>
      <p:italic r:id="rId216"/>
      <p:boldItalic r:id="rId21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371BEB4D-A4B4-4FEE-9635-72EA2DA9501B}">
  <a:tblStyle styleId="{371BEB4D-A4B4-4FEE-9635-72EA2DA9501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190" Type="http://schemas.openxmlformats.org/officeDocument/2006/relationships/slide" Target="slides/slide18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194" Type="http://schemas.openxmlformats.org/officeDocument/2006/relationships/font" Target="fonts/Roboto-regular.fntdata"/><Relationship Id="rId43" Type="http://schemas.openxmlformats.org/officeDocument/2006/relationships/slide" Target="slides/slide37.xml"/><Relationship Id="rId193" Type="http://schemas.openxmlformats.org/officeDocument/2006/relationships/slide" Target="slides/slide187.xml"/><Relationship Id="rId46" Type="http://schemas.openxmlformats.org/officeDocument/2006/relationships/slide" Target="slides/slide40.xml"/><Relationship Id="rId192" Type="http://schemas.openxmlformats.org/officeDocument/2006/relationships/slide" Target="slides/slide186.xml"/><Relationship Id="rId45" Type="http://schemas.openxmlformats.org/officeDocument/2006/relationships/slide" Target="slides/slide39.xml"/><Relationship Id="rId191" Type="http://schemas.openxmlformats.org/officeDocument/2006/relationships/slide" Target="slides/slide185.xml"/><Relationship Id="rId48" Type="http://schemas.openxmlformats.org/officeDocument/2006/relationships/slide" Target="slides/slide42.xml"/><Relationship Id="rId187" Type="http://schemas.openxmlformats.org/officeDocument/2006/relationships/slide" Target="slides/slide181.xml"/><Relationship Id="rId47" Type="http://schemas.openxmlformats.org/officeDocument/2006/relationships/slide" Target="slides/slide41.xml"/><Relationship Id="rId186" Type="http://schemas.openxmlformats.org/officeDocument/2006/relationships/slide" Target="slides/slide180.xml"/><Relationship Id="rId185" Type="http://schemas.openxmlformats.org/officeDocument/2006/relationships/slide" Target="slides/slide179.xml"/><Relationship Id="rId49" Type="http://schemas.openxmlformats.org/officeDocument/2006/relationships/slide" Target="slides/slide43.xml"/><Relationship Id="rId184" Type="http://schemas.openxmlformats.org/officeDocument/2006/relationships/slide" Target="slides/slide178.xml"/><Relationship Id="rId189" Type="http://schemas.openxmlformats.org/officeDocument/2006/relationships/slide" Target="slides/slide183.xml"/><Relationship Id="rId188" Type="http://schemas.openxmlformats.org/officeDocument/2006/relationships/slide" Target="slides/slide18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183" Type="http://schemas.openxmlformats.org/officeDocument/2006/relationships/slide" Target="slides/slide177.xml"/><Relationship Id="rId32" Type="http://schemas.openxmlformats.org/officeDocument/2006/relationships/slide" Target="slides/slide26.xml"/><Relationship Id="rId182" Type="http://schemas.openxmlformats.org/officeDocument/2006/relationships/slide" Target="slides/slide176.xml"/><Relationship Id="rId35" Type="http://schemas.openxmlformats.org/officeDocument/2006/relationships/slide" Target="slides/slide29.xml"/><Relationship Id="rId181" Type="http://schemas.openxmlformats.org/officeDocument/2006/relationships/slide" Target="slides/slide175.xml"/><Relationship Id="rId34" Type="http://schemas.openxmlformats.org/officeDocument/2006/relationships/slide" Target="slides/slide28.xml"/><Relationship Id="rId180" Type="http://schemas.openxmlformats.org/officeDocument/2006/relationships/slide" Target="slides/slide174.xml"/><Relationship Id="rId37" Type="http://schemas.openxmlformats.org/officeDocument/2006/relationships/slide" Target="slides/slide31.xml"/><Relationship Id="rId176" Type="http://schemas.openxmlformats.org/officeDocument/2006/relationships/slide" Target="slides/slide170.xml"/><Relationship Id="rId36" Type="http://schemas.openxmlformats.org/officeDocument/2006/relationships/slide" Target="slides/slide30.xml"/><Relationship Id="rId175" Type="http://schemas.openxmlformats.org/officeDocument/2006/relationships/slide" Target="slides/slide169.xml"/><Relationship Id="rId39" Type="http://schemas.openxmlformats.org/officeDocument/2006/relationships/slide" Target="slides/slide33.xml"/><Relationship Id="rId174" Type="http://schemas.openxmlformats.org/officeDocument/2006/relationships/slide" Target="slides/slide168.xml"/><Relationship Id="rId38" Type="http://schemas.openxmlformats.org/officeDocument/2006/relationships/slide" Target="slides/slide32.xml"/><Relationship Id="rId173" Type="http://schemas.openxmlformats.org/officeDocument/2006/relationships/slide" Target="slides/slide167.xml"/><Relationship Id="rId179" Type="http://schemas.openxmlformats.org/officeDocument/2006/relationships/slide" Target="slides/slide173.xml"/><Relationship Id="rId178" Type="http://schemas.openxmlformats.org/officeDocument/2006/relationships/slide" Target="slides/slide172.xml"/><Relationship Id="rId177" Type="http://schemas.openxmlformats.org/officeDocument/2006/relationships/slide" Target="slides/slide171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98" Type="http://schemas.openxmlformats.org/officeDocument/2006/relationships/font" Target="fonts/PTSansNarrow-regular.fntdata"/><Relationship Id="rId14" Type="http://schemas.openxmlformats.org/officeDocument/2006/relationships/slide" Target="slides/slide8.xml"/><Relationship Id="rId197" Type="http://schemas.openxmlformats.org/officeDocument/2006/relationships/font" Target="fonts/Roboto-boldItalic.fntdata"/><Relationship Id="rId17" Type="http://schemas.openxmlformats.org/officeDocument/2006/relationships/slide" Target="slides/slide11.xml"/><Relationship Id="rId196" Type="http://schemas.openxmlformats.org/officeDocument/2006/relationships/font" Target="fonts/Roboto-italic.fntdata"/><Relationship Id="rId16" Type="http://schemas.openxmlformats.org/officeDocument/2006/relationships/slide" Target="slides/slide10.xml"/><Relationship Id="rId195" Type="http://schemas.openxmlformats.org/officeDocument/2006/relationships/font" Target="fonts/Roboto-bold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Relationship Id="rId199" Type="http://schemas.openxmlformats.org/officeDocument/2006/relationships/font" Target="fonts/PTSansNarrow-bold.fntdata"/><Relationship Id="rId84" Type="http://schemas.openxmlformats.org/officeDocument/2006/relationships/slide" Target="slides/slide78.xml"/><Relationship Id="rId83" Type="http://schemas.openxmlformats.org/officeDocument/2006/relationships/slide" Target="slides/slide77.xml"/><Relationship Id="rId86" Type="http://schemas.openxmlformats.org/officeDocument/2006/relationships/slide" Target="slides/slide80.xml"/><Relationship Id="rId85" Type="http://schemas.openxmlformats.org/officeDocument/2006/relationships/slide" Target="slides/slide79.xml"/><Relationship Id="rId88" Type="http://schemas.openxmlformats.org/officeDocument/2006/relationships/slide" Target="slides/slide82.xml"/><Relationship Id="rId150" Type="http://schemas.openxmlformats.org/officeDocument/2006/relationships/slide" Target="slides/slide144.xml"/><Relationship Id="rId87" Type="http://schemas.openxmlformats.org/officeDocument/2006/relationships/slide" Target="slides/slide81.xml"/><Relationship Id="rId89" Type="http://schemas.openxmlformats.org/officeDocument/2006/relationships/slide" Target="slides/slide83.xml"/><Relationship Id="rId80" Type="http://schemas.openxmlformats.org/officeDocument/2006/relationships/slide" Target="slides/slide74.xml"/><Relationship Id="rId82" Type="http://schemas.openxmlformats.org/officeDocument/2006/relationships/slide" Target="slides/slide76.xml"/><Relationship Id="rId81" Type="http://schemas.openxmlformats.org/officeDocument/2006/relationships/slide" Target="slides/slide75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149" Type="http://schemas.openxmlformats.org/officeDocument/2006/relationships/slide" Target="slides/slide143.xml"/><Relationship Id="rId4" Type="http://schemas.openxmlformats.org/officeDocument/2006/relationships/tableStyles" Target="tableStyles.xml"/><Relationship Id="rId148" Type="http://schemas.openxmlformats.org/officeDocument/2006/relationships/slide" Target="slides/slide142.xml"/><Relationship Id="rId9" Type="http://schemas.openxmlformats.org/officeDocument/2006/relationships/slide" Target="slides/slide3.xml"/><Relationship Id="rId143" Type="http://schemas.openxmlformats.org/officeDocument/2006/relationships/slide" Target="slides/slide137.xml"/><Relationship Id="rId142" Type="http://schemas.openxmlformats.org/officeDocument/2006/relationships/slide" Target="slides/slide136.xml"/><Relationship Id="rId141" Type="http://schemas.openxmlformats.org/officeDocument/2006/relationships/slide" Target="slides/slide135.xml"/><Relationship Id="rId140" Type="http://schemas.openxmlformats.org/officeDocument/2006/relationships/slide" Target="slides/slide134.xml"/><Relationship Id="rId5" Type="http://schemas.openxmlformats.org/officeDocument/2006/relationships/slideMaster" Target="slideMasters/slideMaster1.xml"/><Relationship Id="rId147" Type="http://schemas.openxmlformats.org/officeDocument/2006/relationships/slide" Target="slides/slide141.xml"/><Relationship Id="rId6" Type="http://schemas.openxmlformats.org/officeDocument/2006/relationships/notesMaster" Target="notesMasters/notesMaster1.xml"/><Relationship Id="rId146" Type="http://schemas.openxmlformats.org/officeDocument/2006/relationships/slide" Target="slides/slide140.xml"/><Relationship Id="rId7" Type="http://schemas.openxmlformats.org/officeDocument/2006/relationships/slide" Target="slides/slide1.xml"/><Relationship Id="rId145" Type="http://schemas.openxmlformats.org/officeDocument/2006/relationships/slide" Target="slides/slide139.xml"/><Relationship Id="rId8" Type="http://schemas.openxmlformats.org/officeDocument/2006/relationships/slide" Target="slides/slide2.xml"/><Relationship Id="rId144" Type="http://schemas.openxmlformats.org/officeDocument/2006/relationships/slide" Target="slides/slide138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75" Type="http://schemas.openxmlformats.org/officeDocument/2006/relationships/slide" Target="slides/slide69.xml"/><Relationship Id="rId74" Type="http://schemas.openxmlformats.org/officeDocument/2006/relationships/slide" Target="slides/slide68.xml"/><Relationship Id="rId77" Type="http://schemas.openxmlformats.org/officeDocument/2006/relationships/slide" Target="slides/slide71.xml"/><Relationship Id="rId76" Type="http://schemas.openxmlformats.org/officeDocument/2006/relationships/slide" Target="slides/slide70.xml"/><Relationship Id="rId79" Type="http://schemas.openxmlformats.org/officeDocument/2006/relationships/slide" Target="slides/slide73.xml"/><Relationship Id="rId78" Type="http://schemas.openxmlformats.org/officeDocument/2006/relationships/slide" Target="slides/slide72.xml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139" Type="http://schemas.openxmlformats.org/officeDocument/2006/relationships/slide" Target="slides/slide133.xml"/><Relationship Id="rId138" Type="http://schemas.openxmlformats.org/officeDocument/2006/relationships/slide" Target="slides/slide132.xml"/><Relationship Id="rId137" Type="http://schemas.openxmlformats.org/officeDocument/2006/relationships/slide" Target="slides/slide131.xml"/><Relationship Id="rId132" Type="http://schemas.openxmlformats.org/officeDocument/2006/relationships/slide" Target="slides/slide126.xml"/><Relationship Id="rId131" Type="http://schemas.openxmlformats.org/officeDocument/2006/relationships/slide" Target="slides/slide125.xml"/><Relationship Id="rId130" Type="http://schemas.openxmlformats.org/officeDocument/2006/relationships/slide" Target="slides/slide124.xml"/><Relationship Id="rId136" Type="http://schemas.openxmlformats.org/officeDocument/2006/relationships/slide" Target="slides/slide130.xml"/><Relationship Id="rId135" Type="http://schemas.openxmlformats.org/officeDocument/2006/relationships/slide" Target="slides/slide129.xml"/><Relationship Id="rId134" Type="http://schemas.openxmlformats.org/officeDocument/2006/relationships/slide" Target="slides/slide128.xml"/><Relationship Id="rId133" Type="http://schemas.openxmlformats.org/officeDocument/2006/relationships/slide" Target="slides/slide127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66" Type="http://schemas.openxmlformats.org/officeDocument/2006/relationships/slide" Target="slides/slide60.xml"/><Relationship Id="rId172" Type="http://schemas.openxmlformats.org/officeDocument/2006/relationships/slide" Target="slides/slide166.xml"/><Relationship Id="rId65" Type="http://schemas.openxmlformats.org/officeDocument/2006/relationships/slide" Target="slides/slide59.xml"/><Relationship Id="rId171" Type="http://schemas.openxmlformats.org/officeDocument/2006/relationships/slide" Target="slides/slide165.xml"/><Relationship Id="rId68" Type="http://schemas.openxmlformats.org/officeDocument/2006/relationships/slide" Target="slides/slide62.xml"/><Relationship Id="rId170" Type="http://schemas.openxmlformats.org/officeDocument/2006/relationships/slide" Target="slides/slide164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165" Type="http://schemas.openxmlformats.org/officeDocument/2006/relationships/slide" Target="slides/slide159.xml"/><Relationship Id="rId69" Type="http://schemas.openxmlformats.org/officeDocument/2006/relationships/slide" Target="slides/slide63.xml"/><Relationship Id="rId164" Type="http://schemas.openxmlformats.org/officeDocument/2006/relationships/slide" Target="slides/slide158.xml"/><Relationship Id="rId163" Type="http://schemas.openxmlformats.org/officeDocument/2006/relationships/slide" Target="slides/slide157.xml"/><Relationship Id="rId162" Type="http://schemas.openxmlformats.org/officeDocument/2006/relationships/slide" Target="slides/slide156.xml"/><Relationship Id="rId169" Type="http://schemas.openxmlformats.org/officeDocument/2006/relationships/slide" Target="slides/slide163.xml"/><Relationship Id="rId168" Type="http://schemas.openxmlformats.org/officeDocument/2006/relationships/slide" Target="slides/slide162.xml"/><Relationship Id="rId167" Type="http://schemas.openxmlformats.org/officeDocument/2006/relationships/slide" Target="slides/slide161.xml"/><Relationship Id="rId166" Type="http://schemas.openxmlformats.org/officeDocument/2006/relationships/slide" Target="slides/slide160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55" Type="http://schemas.openxmlformats.org/officeDocument/2006/relationships/slide" Target="slides/slide49.xml"/><Relationship Id="rId161" Type="http://schemas.openxmlformats.org/officeDocument/2006/relationships/slide" Target="slides/slide155.xml"/><Relationship Id="rId54" Type="http://schemas.openxmlformats.org/officeDocument/2006/relationships/slide" Target="slides/slide48.xml"/><Relationship Id="rId160" Type="http://schemas.openxmlformats.org/officeDocument/2006/relationships/slide" Target="slides/slide154.xml"/><Relationship Id="rId57" Type="http://schemas.openxmlformats.org/officeDocument/2006/relationships/slide" Target="slides/slide51.xml"/><Relationship Id="rId56" Type="http://schemas.openxmlformats.org/officeDocument/2006/relationships/slide" Target="slides/slide50.xml"/><Relationship Id="rId159" Type="http://schemas.openxmlformats.org/officeDocument/2006/relationships/slide" Target="slides/slide153.xml"/><Relationship Id="rId59" Type="http://schemas.openxmlformats.org/officeDocument/2006/relationships/slide" Target="slides/slide53.xml"/><Relationship Id="rId154" Type="http://schemas.openxmlformats.org/officeDocument/2006/relationships/slide" Target="slides/slide148.xml"/><Relationship Id="rId58" Type="http://schemas.openxmlformats.org/officeDocument/2006/relationships/slide" Target="slides/slide52.xml"/><Relationship Id="rId153" Type="http://schemas.openxmlformats.org/officeDocument/2006/relationships/slide" Target="slides/slide147.xml"/><Relationship Id="rId152" Type="http://schemas.openxmlformats.org/officeDocument/2006/relationships/slide" Target="slides/slide146.xml"/><Relationship Id="rId151" Type="http://schemas.openxmlformats.org/officeDocument/2006/relationships/slide" Target="slides/slide145.xml"/><Relationship Id="rId158" Type="http://schemas.openxmlformats.org/officeDocument/2006/relationships/slide" Target="slides/slide152.xml"/><Relationship Id="rId157" Type="http://schemas.openxmlformats.org/officeDocument/2006/relationships/slide" Target="slides/slide151.xml"/><Relationship Id="rId156" Type="http://schemas.openxmlformats.org/officeDocument/2006/relationships/slide" Target="slides/slide150.xml"/><Relationship Id="rId155" Type="http://schemas.openxmlformats.org/officeDocument/2006/relationships/slide" Target="slides/slide149.xml"/><Relationship Id="rId107" Type="http://schemas.openxmlformats.org/officeDocument/2006/relationships/slide" Target="slides/slide101.xml"/><Relationship Id="rId106" Type="http://schemas.openxmlformats.org/officeDocument/2006/relationships/slide" Target="slides/slide100.xml"/><Relationship Id="rId105" Type="http://schemas.openxmlformats.org/officeDocument/2006/relationships/slide" Target="slides/slide99.xml"/><Relationship Id="rId104" Type="http://schemas.openxmlformats.org/officeDocument/2006/relationships/slide" Target="slides/slide98.xml"/><Relationship Id="rId109" Type="http://schemas.openxmlformats.org/officeDocument/2006/relationships/slide" Target="slides/slide103.xml"/><Relationship Id="rId108" Type="http://schemas.openxmlformats.org/officeDocument/2006/relationships/slide" Target="slides/slide102.xml"/><Relationship Id="rId103" Type="http://schemas.openxmlformats.org/officeDocument/2006/relationships/slide" Target="slides/slide97.xml"/><Relationship Id="rId102" Type="http://schemas.openxmlformats.org/officeDocument/2006/relationships/slide" Target="slides/slide96.xml"/><Relationship Id="rId101" Type="http://schemas.openxmlformats.org/officeDocument/2006/relationships/slide" Target="slides/slide95.xml"/><Relationship Id="rId100" Type="http://schemas.openxmlformats.org/officeDocument/2006/relationships/slide" Target="slides/slide94.xml"/><Relationship Id="rId217" Type="http://schemas.openxmlformats.org/officeDocument/2006/relationships/font" Target="fonts/OpenSans-boldItalic.fntdata"/><Relationship Id="rId216" Type="http://schemas.openxmlformats.org/officeDocument/2006/relationships/font" Target="fonts/OpenSans-italic.fntdata"/><Relationship Id="rId215" Type="http://schemas.openxmlformats.org/officeDocument/2006/relationships/font" Target="fonts/OpenSans-bold.fntdata"/><Relationship Id="rId214" Type="http://schemas.openxmlformats.org/officeDocument/2006/relationships/font" Target="fonts/OpenSans-regular.fntdata"/><Relationship Id="rId213" Type="http://schemas.openxmlformats.org/officeDocument/2006/relationships/font" Target="fonts/Comfortaa-bold.fntdata"/><Relationship Id="rId212" Type="http://schemas.openxmlformats.org/officeDocument/2006/relationships/font" Target="fonts/Comfortaa-regular.fntdata"/><Relationship Id="rId211" Type="http://schemas.openxmlformats.org/officeDocument/2006/relationships/font" Target="fonts/SourceCodeProMedium-boldItalic.fntdata"/><Relationship Id="rId210" Type="http://schemas.openxmlformats.org/officeDocument/2006/relationships/font" Target="fonts/SourceCodeProMedium-italic.fntdata"/><Relationship Id="rId129" Type="http://schemas.openxmlformats.org/officeDocument/2006/relationships/slide" Target="slides/slide123.xml"/><Relationship Id="rId128" Type="http://schemas.openxmlformats.org/officeDocument/2006/relationships/slide" Target="slides/slide122.xml"/><Relationship Id="rId127" Type="http://schemas.openxmlformats.org/officeDocument/2006/relationships/slide" Target="slides/slide121.xml"/><Relationship Id="rId126" Type="http://schemas.openxmlformats.org/officeDocument/2006/relationships/slide" Target="slides/slide120.xml"/><Relationship Id="rId121" Type="http://schemas.openxmlformats.org/officeDocument/2006/relationships/slide" Target="slides/slide115.xml"/><Relationship Id="rId120" Type="http://schemas.openxmlformats.org/officeDocument/2006/relationships/slide" Target="slides/slide114.xml"/><Relationship Id="rId125" Type="http://schemas.openxmlformats.org/officeDocument/2006/relationships/slide" Target="slides/slide119.xml"/><Relationship Id="rId124" Type="http://schemas.openxmlformats.org/officeDocument/2006/relationships/slide" Target="slides/slide118.xml"/><Relationship Id="rId123" Type="http://schemas.openxmlformats.org/officeDocument/2006/relationships/slide" Target="slides/slide117.xml"/><Relationship Id="rId122" Type="http://schemas.openxmlformats.org/officeDocument/2006/relationships/slide" Target="slides/slide116.xml"/><Relationship Id="rId95" Type="http://schemas.openxmlformats.org/officeDocument/2006/relationships/slide" Target="slides/slide89.xml"/><Relationship Id="rId94" Type="http://schemas.openxmlformats.org/officeDocument/2006/relationships/slide" Target="slides/slide88.xml"/><Relationship Id="rId97" Type="http://schemas.openxmlformats.org/officeDocument/2006/relationships/slide" Target="slides/slide91.xml"/><Relationship Id="rId96" Type="http://schemas.openxmlformats.org/officeDocument/2006/relationships/slide" Target="slides/slide90.xml"/><Relationship Id="rId99" Type="http://schemas.openxmlformats.org/officeDocument/2006/relationships/slide" Target="slides/slide93.xml"/><Relationship Id="rId98" Type="http://schemas.openxmlformats.org/officeDocument/2006/relationships/slide" Target="slides/slide92.xml"/><Relationship Id="rId91" Type="http://schemas.openxmlformats.org/officeDocument/2006/relationships/slide" Target="slides/slide85.xml"/><Relationship Id="rId90" Type="http://schemas.openxmlformats.org/officeDocument/2006/relationships/slide" Target="slides/slide84.xml"/><Relationship Id="rId93" Type="http://schemas.openxmlformats.org/officeDocument/2006/relationships/slide" Target="slides/slide87.xml"/><Relationship Id="rId92" Type="http://schemas.openxmlformats.org/officeDocument/2006/relationships/slide" Target="slides/slide86.xml"/><Relationship Id="rId118" Type="http://schemas.openxmlformats.org/officeDocument/2006/relationships/slide" Target="slides/slide112.xml"/><Relationship Id="rId117" Type="http://schemas.openxmlformats.org/officeDocument/2006/relationships/slide" Target="slides/slide111.xml"/><Relationship Id="rId116" Type="http://schemas.openxmlformats.org/officeDocument/2006/relationships/slide" Target="slides/slide110.xml"/><Relationship Id="rId115" Type="http://schemas.openxmlformats.org/officeDocument/2006/relationships/slide" Target="slides/slide109.xml"/><Relationship Id="rId119" Type="http://schemas.openxmlformats.org/officeDocument/2006/relationships/slide" Target="slides/slide113.xml"/><Relationship Id="rId110" Type="http://schemas.openxmlformats.org/officeDocument/2006/relationships/slide" Target="slides/slide104.xml"/><Relationship Id="rId114" Type="http://schemas.openxmlformats.org/officeDocument/2006/relationships/slide" Target="slides/slide108.xml"/><Relationship Id="rId113" Type="http://schemas.openxmlformats.org/officeDocument/2006/relationships/slide" Target="slides/slide107.xml"/><Relationship Id="rId112" Type="http://schemas.openxmlformats.org/officeDocument/2006/relationships/slide" Target="slides/slide106.xml"/><Relationship Id="rId111" Type="http://schemas.openxmlformats.org/officeDocument/2006/relationships/slide" Target="slides/slide105.xml"/><Relationship Id="rId206" Type="http://schemas.openxmlformats.org/officeDocument/2006/relationships/font" Target="fonts/Kanit-italic.fntdata"/><Relationship Id="rId205" Type="http://schemas.openxmlformats.org/officeDocument/2006/relationships/font" Target="fonts/Kanit-bold.fntdata"/><Relationship Id="rId204" Type="http://schemas.openxmlformats.org/officeDocument/2006/relationships/font" Target="fonts/Kanit-regular.fntdata"/><Relationship Id="rId203" Type="http://schemas.openxmlformats.org/officeDocument/2006/relationships/font" Target="fonts/SourceCodePro-boldItalic.fntdata"/><Relationship Id="rId209" Type="http://schemas.openxmlformats.org/officeDocument/2006/relationships/font" Target="fonts/SourceCodeProMedium-bold.fntdata"/><Relationship Id="rId208" Type="http://schemas.openxmlformats.org/officeDocument/2006/relationships/font" Target="fonts/SourceCodeProMedium-regular.fntdata"/><Relationship Id="rId207" Type="http://schemas.openxmlformats.org/officeDocument/2006/relationships/font" Target="fonts/Kanit-boldItalic.fntdata"/><Relationship Id="rId202" Type="http://schemas.openxmlformats.org/officeDocument/2006/relationships/font" Target="fonts/SourceCodePro-italic.fntdata"/><Relationship Id="rId201" Type="http://schemas.openxmlformats.org/officeDocument/2006/relationships/font" Target="fonts/SourceCodePro-bold.fntdata"/><Relationship Id="rId200" Type="http://schemas.openxmlformats.org/officeDocument/2006/relationships/font" Target="fonts/SourceCodePro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9df01050e8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9df01050e8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g46d4297c5e_1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2" name="Google Shape;772;g46d4297c5e_1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g46d4297c5e_1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8" name="Google Shape;778;g46d4297c5e_1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2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g9ddd59af2c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4" name="Google Shape;784;g9ddd59af2c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g46d4297c5e_1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9" name="Google Shape;789;g46d4297c5e_1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g46d4297c5e_1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5" name="Google Shape;795;g46d4297c5e_1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g46d4297c5e_1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1" name="Google Shape;801;g46d4297c5e_1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g46d4297c5e_1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6" name="Google Shape;806;g46d4297c5e_1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g7cdf20659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2" name="Google Shape;812;g7cdf20659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g7cdf206590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8" name="Google Shape;818;g7cdf206590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g9ddd59af2c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5" name="Google Shape;825;g9ddd59af2c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9bf8b39872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9bf8b39872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g9ddd59af2c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5" name="Google Shape;845;g9ddd59af2c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g9ddd59af2c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0" name="Google Shape;850;g9ddd59af2c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5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g9ddd59af2c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7" name="Google Shape;857;g9ddd59af2c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g9ddd59af2c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3" name="Google Shape;863;g9ddd59af2c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7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g9ddd59af2c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9" name="Google Shape;869;g9ddd59af2c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6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g9ddd59af2c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8" name="Google Shape;878;g9ddd59af2c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2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g9ddd59af2c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4" name="Google Shape;884;g9ddd59af2c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8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g9ddd59af2c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0" name="Google Shape;890;g9ddd59af2c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g9ddd59af2c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6" name="Google Shape;896;g9ddd59af2c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0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g9ddd59af2c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2" name="Google Shape;902;g9ddd59af2c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9bf8b39872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9bf8b39872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6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g9ddd59af2c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8" name="Google Shape;908;g9ddd59af2c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g9ddd59af2c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3" name="Google Shape;913;g9ddd59af2c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8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g9ddd59af2c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0" name="Google Shape;920;g9ddd59af2c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4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g9ddd59af2c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6" name="Google Shape;926;g9ddd59af2c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g9ddd59af2c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3" name="Google Shape;933;g9ddd59af2c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7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Google Shape;938;g9ddd59af2c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9" name="Google Shape;939;g9ddd59af2c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2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943;g9ddd59af2c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4" name="Google Shape;944;g9ddd59af2c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8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Google Shape;969;g9bf8b39872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0" name="Google Shape;970;g9bf8b39872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g9ddd59af2c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7" name="Google Shape;977;g9ddd59af2c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2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Google Shape;983;g9ddd59af2c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4" name="Google Shape;984;g9ddd59af2c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9bf8b39872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9bf8b39872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0" name="Shape 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Google Shape;991;g9ddd59af2c_0_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2" name="Google Shape;992;g9ddd59af2c_0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8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g9ddd59af2c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0" name="Google Shape;1000;g9ddd59af2c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7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g9ddd59af2c_0_2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9" name="Google Shape;1009;g9ddd59af2c_0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Google Shape;1017;g9ddd59af2c_0_2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8" name="Google Shape;1018;g9ddd59af2c_0_2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5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1026;g9ddd59af2c_0_2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7" name="Google Shape;1027;g9ddd59af2c_0_2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4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g9ddd59af2c_0_2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6" name="Google Shape;1036;g9ddd59af2c_0_2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9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Google Shape;1040;g9ddd59af2c_0_2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1" name="Google Shape;1041;g9ddd59af2c_0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g9ddd59af2c_0_2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9" name="Google Shape;1049;g9ddd59af2c_0_2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3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g9ddd59af2c_0_2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5" name="Google Shape;1055;g9ddd59af2c_0_2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g9ddd59af2c_0_3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1" name="Google Shape;1061;g9ddd59af2c_0_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9df01050e8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9df01050e8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g9ddd59af2c_0_2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6" name="Google Shape;1086;g9ddd59af2c_0_2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3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" name="Google Shape;1114;g9bf8b398e3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5" name="Google Shape;1115;g9bf8b398e3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9" name="Shape 1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" name="Google Shape;1130;g9ddd59af2c_0_3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1" name="Google Shape;1131;g9ddd59af2c_0_3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7" name="Shape 1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8" name="Google Shape;1138;g9ddd59af2c_0_3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9" name="Google Shape;1139;g9ddd59af2c_0_3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5" name="Shape 1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" name="Google Shape;1146;g9ddd59af2c_0_2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7" name="Google Shape;1147;g9ddd59af2c_0_2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2" name="Shape 1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3" name="Google Shape;1153;g9ddd59af2c_0_4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4" name="Google Shape;1154;g9ddd59af2c_0_4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9" name="Shape 1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" name="Google Shape;1160;g9ddd59af2c_0_5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1" name="Google Shape;1161;g9ddd59af2c_0_5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5" name="Shape 1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6" name="Google Shape;1166;g9ddd59af2c_0_5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7" name="Google Shape;1167;g9ddd59af2c_0_5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1" name="Shape 1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" name="Google Shape;1172;g9ddd59af2c_0_5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3" name="Google Shape;1173;g9ddd59af2c_0_5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9" name="Shape 1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0" name="Google Shape;1180;g9ddd59af2c_0_5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1" name="Google Shape;1181;g9ddd59af2c_0_5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9df01050e8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9df01050e8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6" name="Shape 1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" name="Google Shape;1187;g9ddd59af2c_0_5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8" name="Google Shape;1188;g9ddd59af2c_0_5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2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3" name="Google Shape;1193;g9ddd59af2c_0_5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4" name="Google Shape;1194;g9ddd59af2c_0_5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8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" name="Google Shape;1199;g9ddd59af2c_0_5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0" name="Google Shape;1200;g9ddd59af2c_0_5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7" name="Shape 1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" name="Google Shape;1208;g9ddd59af2c_0_5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9" name="Google Shape;1209;g9ddd59af2c_0_5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5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Google Shape;1216;g9bf8b398e3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7" name="Google Shape;1217;g9bf8b398e3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0" name="Shape 1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1" name="Google Shape;1221;g9bf8b398e3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2" name="Google Shape;1222;g9bf8b398e3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8" name="Shape 1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" name="Google Shape;1229;g9bf8b398e3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0" name="Google Shape;1230;g9bf8b398e3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5" name="Shape 1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6" name="Google Shape;1236;g9bf8b398e3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7" name="Google Shape;1237;g9bf8b398e3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2" name="Shape 1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3" name="Google Shape;1243;g9bf8b398e3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4" name="Google Shape;1244;g9bf8b398e3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g9bf8b398e3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1" name="Google Shape;1251;g9bf8b398e3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9df01050e8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9df01050e8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6" name="Shape 1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7" name="Google Shape;1257;g9bf8b398e3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8" name="Google Shape;1258;g9bf8b398e3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3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" name="Google Shape;1264;g9bf8b398e3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5" name="Google Shape;1265;g9bf8b398e3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0" name="Shape 1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1" name="Google Shape;1271;g9bf8b398e3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2" name="Google Shape;1272;g9bf8b398e3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7" name="Shape 1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8" name="Google Shape;1278;g9bf8b398e3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9" name="Google Shape;1279;g9bf8b398e3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4" name="Shape 1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5" name="Google Shape;1285;g9bf8b398e3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6" name="Google Shape;1286;g9bf8b398e3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1" name="Shape 1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2" name="Google Shape;1292;g9bf8b398e3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3" name="Google Shape;1293;g9bf8b398e3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6" name="Shape 1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7" name="Google Shape;1297;g9ddd59af2c_0_5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8" name="Google Shape;1298;g9ddd59af2c_0_5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g9ddd59af2c_0_5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5" name="Google Shape;1305;g9ddd59af2c_0_5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Google Shape;1312;g9ddd59af2c_0_5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3" name="Google Shape;1313;g9ddd59af2c_0_5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0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g9ddd59af2c_0_6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2" name="Google Shape;1322;g9ddd59af2c_0_6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444356119a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444356119a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6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7" name="Google Shape;1327;g9ddd59af2c_0_6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8" name="Google Shape;1328;g9ddd59af2c_0_6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2" name="Shape 1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3" name="Google Shape;1333;g9ddd59af2c_0_6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4" name="Google Shape;1334;g9ddd59af2c_0_6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8" name="Shape 1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9" name="Google Shape;1339;g9ddd59af2c_0_6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0" name="Google Shape;1340;g9ddd59af2c_0_6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4" name="Shape 1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5" name="Google Shape;1345;g9ddd59af2c_0_6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6" name="Google Shape;1346;g9ddd59af2c_0_6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0" name="Shape 1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" name="Google Shape;1351;g9ddd59af2c_0_6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2" name="Google Shape;1352;g9ddd59af2c_0_6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6" name="Shape 1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7" name="Google Shape;1357;g9ddd59af2c_0_6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8" name="Google Shape;1358;g9ddd59af2c_0_6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2" name="Shape 1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3" name="Google Shape;1363;g9ddd59af2c_0_6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4" name="Google Shape;1364;g9ddd59af2c_0_6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9" name="Shape 1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0" name="Google Shape;1370;g9ddd59af2c_0_6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1" name="Google Shape;1371;g9ddd59af2c_0_6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5" name="Shape 1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6" name="Google Shape;1376;g9ddd59af2c_0_6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7" name="Google Shape;1377;g9ddd59af2c_0_6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2" name="Shape 1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" name="Google Shape;1383;g9ddd59af2c_0_7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4" name="Google Shape;1384;g9ddd59af2c_0_7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9df01050e8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9df01050e8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9" name="Shape 1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0" name="Google Shape;1390;g9ddd59af2c_0_7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1" name="Google Shape;1391;g9ddd59af2c_0_7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7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8" name="Google Shape;1398;g9ddd59af2c_0_7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9" name="Google Shape;1399;g9ddd59af2c_0_7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5" name="Shape 1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" name="Google Shape;1406;g9ddd59af2c_0_7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7" name="Google Shape;1407;g9ddd59af2c_0_7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2" name="Shape 1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" name="Google Shape;1413;g9ddd59af2c_0_7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4" name="Google Shape;1414;g9ddd59af2c_0_7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8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9" name="Google Shape;1419;g9bf8b398e3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0" name="Google Shape;1420;g9bf8b398e3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6" name="Shape 1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7" name="Google Shape;1427;g9ddd59af2c_0_7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8" name="Google Shape;1428;g9ddd59af2c_0_7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2" name="Shape 1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" name="Google Shape;1433;g9ddd59af2c_0_6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4" name="Google Shape;1434;g9ddd59af2c_0_6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7" name="Shape 1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8" name="Google Shape;1438;g9d920270db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9" name="Google Shape;1439;g9d920270db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9df01050e8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9df01050e8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9d920270db_1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9d920270db_1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9df01050e8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9df01050e8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9df01050e8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9df01050e8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9df01050e8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9df01050e8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9df01050e8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9df01050e8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444356119a_4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444356119a_4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444356119a_2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444356119a_2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444356119a_2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444356119a_2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444356119a_2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444356119a_2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444356119a_2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444356119a_2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444356119a_2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444356119a_2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9ddd59af2c_0_3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9ddd59af2c_0_3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444356119a_2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444356119a_2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444356119a_2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444356119a_2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444356119a_2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444356119a_2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444356119a_2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444356119a_2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444356119a_2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444356119a_2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444356119a_2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444356119a_2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444356119a_2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444356119a_2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444356119a_2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444356119a_2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444356119a_2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444356119a_2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4832f20727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4832f20727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9ddd59af2c_0_3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9ddd59af2c_0_3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444356119a_2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444356119a_2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444356119a_2_2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444356119a_2_2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444356119a_2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444356119a_2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444356119a_2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444356119a_2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444356119a_2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444356119a_2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444356119a_2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444356119a_2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444356119a_4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444356119a_4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444356119a_2_2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444356119a_2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444356119a_2_2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444356119a_2_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444356119a_2_2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444356119a_2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9df01050e8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9df01050e8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444356119a_2_2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444356119a_2_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444356119a_2_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444356119a_2_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444356119a_2_2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444356119a_2_2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9df01050e8_0_4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9df01050e8_0_4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9df01050e8_0_4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9df01050e8_0_4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9df01050e8_0_4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9df01050e8_0_4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9df01050e8_0_4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9df01050e8_0_4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9df01050e8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9df01050e8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9df01050e8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9df01050e8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444356119a_4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444356119a_4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9df01050e8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9df01050e8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444356119a_2_3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444356119a_2_3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9df01050e8_0_1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9df01050e8_0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9df01050e8_0_2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9df01050e8_0_2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9df01050e8_0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g9df01050e8_0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444356119a_2_3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444356119a_2_3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45a2f96e5c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g45a2f96e5c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45a2f96e5c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4" name="Google Shape;554;g45a2f96e5c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45a2f96e5c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" name="Google Shape;560;g45a2f96e5c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444356119a_2_3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" name="Google Shape;567;g444356119a_2_3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45a2f96e5c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45a2f96e5c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9df01050e8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9df01050e8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45a2f96e5c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0" name="Google Shape;580;g45a2f96e5c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45a2f96e5c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" name="Google Shape;589;g45a2f96e5c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9df01050e8_0_3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Google Shape;597;g9df01050e8_0_3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9df01050e8_0_3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4" name="Google Shape;604;g9df01050e8_0_3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9df01050e8_0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9" name="Google Shape;609;g9df01050e8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9df01050e8_0_3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6" name="Google Shape;616;g9df01050e8_0_3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9df01050e8_0_3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2" name="Google Shape;622;g9df01050e8_0_3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9df01050e8_0_3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9" name="Google Shape;629;g9df01050e8_0_3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9df01050e8_0_3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5" name="Google Shape;635;g9df01050e8_0_3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9df01050e8_0_3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1" name="Google Shape;641;g9df01050e8_0_3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9df01050e8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9df01050e8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9df01050e8_0_3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7" name="Google Shape;647;g9df01050e8_0_3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9df01050e8_0_3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3" name="Google Shape;653;g9df01050e8_0_3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9df01050e8_0_4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0" name="Google Shape;660;g9df01050e8_0_4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9df01050e8_0_4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5" name="Google Shape;665;g9df01050e8_0_4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9df01050e8_0_4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2" name="Google Shape;672;g9df01050e8_0_4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g9df01050e8_0_4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8" name="Google Shape;678;g9df01050e8_0_4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g9df01050e8_0_4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4" name="Google Shape;684;g9df01050e8_0_4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g9df01050e8_0_4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0" name="Google Shape;690;g9df01050e8_0_4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9df01050e8_0_4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7" name="Google Shape;697;g9df01050e8_0_4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46d4297c5e_1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2" name="Google Shape;702;g46d4297c5e_1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9df01050e8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9df01050e8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g9ddd59af2c_0_3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7" name="Google Shape;707;g9ddd59af2c_0_3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g9ddd59af2c_0_3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6" name="Google Shape;716;g9ddd59af2c_0_3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g9ddd59af2c_0_3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2" name="Google Shape;722;g9ddd59af2c_0_3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g9ddd59af2c_0_3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8" name="Google Shape;728;g9ddd59af2c_0_3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g9ddd59af2c_0_3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4" name="Google Shape;734;g9ddd59af2c_0_3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g46d4297c5e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0" name="Google Shape;740;g46d4297c5e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g46d4297c5e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6" name="Google Shape;746;g46d4297c5e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g9ddd59af2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3" name="Google Shape;753;g9ddd59af2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g46d4297c5e_1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9" name="Google Shape;759;g46d4297c5e_1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REf: https://pynative.com/python-postgresql-select-data-from-table/</a:t>
            </a: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g46d4297c5e_1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5" name="Google Shape;765;g46d4297c5e_1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1" name="Google Shape;11;p2"/>
          <p:cNvPicPr preferRelativeResize="0"/>
          <p:nvPr/>
        </p:nvPicPr>
        <p:blipFill rotWithShape="1">
          <a:blip r:embed="rId2">
            <a:alphaModFix/>
          </a:blip>
          <a:srcRect b="9047" l="8512" r="7623" t="8253"/>
          <a:stretch/>
        </p:blipFill>
        <p:spPr>
          <a:xfrm>
            <a:off x="8472450" y="4510258"/>
            <a:ext cx="612050" cy="60356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" name="Google Shape;12;p2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3" name="Google Shape;13;p2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14" name="Google Shape;14;p2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5" name="Google Shape;15;p2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6" name="Google Shape;16;p2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17" name="Google Shape;17;p2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8" name="Google Shape;18;p2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9" name="Google Shape;19;p2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Font typeface="Comfortaa"/>
              <a:buNone/>
              <a:defRPr sz="5400">
                <a:latin typeface="Comfortaa"/>
                <a:ea typeface="Comfortaa"/>
                <a:cs typeface="Comfortaa"/>
                <a:sym typeface="Comforta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20" name="Google Shape;20;p2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mfortaa"/>
              <a:buNone/>
              <a:defRPr sz="2400">
                <a:latin typeface="Comfortaa"/>
                <a:ea typeface="Comfortaa"/>
                <a:cs typeface="Comfortaa"/>
                <a:sym typeface="Comforta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" name="Google Shape;21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" name="Google Shape;22;p2"/>
          <p:cNvSpPr txBox="1"/>
          <p:nvPr/>
        </p:nvSpPr>
        <p:spPr>
          <a:xfrm>
            <a:off x="172250" y="4805225"/>
            <a:ext cx="7968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fortaa"/>
                <a:ea typeface="Comfortaa"/>
                <a:cs typeface="Comfortaa"/>
                <a:sym typeface="Comfortaa"/>
              </a:rPr>
              <a:t>My blog: </a:t>
            </a:r>
            <a:r>
              <a:rPr b="1" lang="en">
                <a:latin typeface="Comfortaa"/>
                <a:ea typeface="Comfortaa"/>
                <a:cs typeface="Comfortaa"/>
                <a:sym typeface="Comfortaa"/>
              </a:rPr>
              <a:t>http://drtan.cc</a:t>
            </a:r>
            <a:r>
              <a:rPr lang="en">
                <a:latin typeface="Comfortaa"/>
                <a:ea typeface="Comfortaa"/>
                <a:cs typeface="Comfortaa"/>
                <a:sym typeface="Comfortaa"/>
              </a:rPr>
              <a:t>           </a:t>
            </a:r>
            <a:r>
              <a:rPr lang="en">
                <a:latin typeface="Comfortaa"/>
                <a:ea typeface="Comfortaa"/>
                <a:cs typeface="Comfortaa"/>
                <a:sym typeface="Comfortaa"/>
              </a:rPr>
              <a:t>e-mail: </a:t>
            </a:r>
            <a:r>
              <a:rPr b="1" lang="en">
                <a:latin typeface="Comfortaa"/>
                <a:ea typeface="Comfortaa"/>
                <a:cs typeface="Comfortaa"/>
                <a:sym typeface="Comfortaa"/>
              </a:rPr>
              <a:t>Tanyas@tot.co.th</a:t>
            </a:r>
            <a:r>
              <a:rPr lang="en">
                <a:latin typeface="Comfortaa"/>
                <a:ea typeface="Comfortaa"/>
                <a:cs typeface="Comfortaa"/>
                <a:sym typeface="Comfortaa"/>
              </a:rPr>
              <a:t>           </a:t>
            </a:r>
            <a:r>
              <a:rPr lang="en">
                <a:latin typeface="Comfortaa"/>
                <a:ea typeface="Comfortaa"/>
                <a:cs typeface="Comfortaa"/>
                <a:sym typeface="Comfortaa"/>
              </a:rPr>
              <a:t>Line id : </a:t>
            </a:r>
            <a:r>
              <a:rPr b="1" lang="en">
                <a:latin typeface="Comfortaa"/>
                <a:ea typeface="Comfortaa"/>
                <a:cs typeface="Comfortaa"/>
                <a:sym typeface="Comfortaa"/>
              </a:rPr>
              <a:t>tanlull</a:t>
            </a:r>
            <a:endParaRPr b="1"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6"/>
        </a:solid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1"/>
          <p:cNvSpPr txBox="1"/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8" name="Google Shape;68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2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1" name="Google Shape;71;p12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2" name="Google Shape;72;p12"/>
          <p:cNvSpPr txBox="1"/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73" name="Google Shape;73;p12"/>
          <p:cNvSpPr txBox="1"/>
          <p:nvPr>
            <p:ph idx="1" type="subTitle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74" name="Google Shape;74;p12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  <a:defRPr>
                <a:solidFill>
                  <a:schemeClr val="lt1"/>
                </a:solidFill>
              </a:defRPr>
            </a:lvl1pPr>
            <a:lvl2pPr indent="-3429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>
                <a:solidFill>
                  <a:schemeClr val="lt1"/>
                </a:solidFill>
              </a:defRPr>
            </a:lvl2pPr>
            <a:lvl3pPr indent="-3429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5" name="Google Shape;75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8" name="Google Shape;78;p13"/>
          <p:cNvSpPr/>
          <p:nvPr/>
        </p:nvSpPr>
        <p:spPr>
          <a:xfrm>
            <a:off x="1283925" y="709800"/>
            <a:ext cx="1471800" cy="7830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13"/>
          <p:cNvSpPr/>
          <p:nvPr/>
        </p:nvSpPr>
        <p:spPr>
          <a:xfrm>
            <a:off x="1356975" y="2014600"/>
            <a:ext cx="1471800" cy="981300"/>
          </a:xfrm>
          <a:prstGeom prst="rightArrow">
            <a:avLst>
              <a:gd fmla="val 50000" name="adj1"/>
              <a:gd fmla="val 50000" name="adj2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0" name="Google Shape;80;p13"/>
          <p:cNvCxnSpPr/>
          <p:nvPr/>
        </p:nvCxnSpPr>
        <p:spPr>
          <a:xfrm>
            <a:off x="1430050" y="3893500"/>
            <a:ext cx="12423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81" name="Google Shape;81;p13"/>
          <p:cNvSpPr txBox="1"/>
          <p:nvPr/>
        </p:nvSpPr>
        <p:spPr>
          <a:xfrm>
            <a:off x="4008325" y="688925"/>
            <a:ext cx="2286000" cy="63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omfortaa"/>
                <a:ea typeface="Comfortaa"/>
                <a:cs typeface="Comfortaa"/>
                <a:sym typeface="Comfortaa"/>
              </a:rPr>
              <a:t>Text</a:t>
            </a:r>
            <a:endParaRPr sz="2400"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4"/>
          <p:cNvSpPr txBox="1"/>
          <p:nvPr>
            <p:ph hasCustomPrompt="1" type="title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5" name="Google Shape;85;p14"/>
          <p:cNvSpPr txBox="1"/>
          <p:nvPr>
            <p:ph idx="1" type="body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algn="ctr">
              <a:spcBef>
                <a:spcPts val="160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ctr">
              <a:spcBef>
                <a:spcPts val="1600"/>
              </a:spcBef>
              <a:spcAft>
                <a:spcPts val="0"/>
              </a:spcAft>
              <a:buSzPts val="18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6" name="Google Shape;86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 1">
  <p:cSld name="CAPTION_ONLY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91" name="Google Shape;91;p16"/>
          <p:cNvGrpSpPr/>
          <p:nvPr/>
        </p:nvGrpSpPr>
        <p:grpSpPr>
          <a:xfrm>
            <a:off x="958369" y="2037900"/>
            <a:ext cx="7136668" cy="152400"/>
            <a:chOff x="1346429" y="1011300"/>
            <a:chExt cx="6452100" cy="152400"/>
          </a:xfrm>
        </p:grpSpPr>
        <p:cxnSp>
          <p:nvCxnSpPr>
            <p:cNvPr id="92" name="Google Shape;92;p16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3" name="Google Shape;93;p16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94" name="Google Shape;94;p16"/>
          <p:cNvGrpSpPr/>
          <p:nvPr/>
        </p:nvGrpSpPr>
        <p:grpSpPr>
          <a:xfrm>
            <a:off x="927469" y="3099325"/>
            <a:ext cx="7136668" cy="152400"/>
            <a:chOff x="1346429" y="1011300"/>
            <a:chExt cx="6452100" cy="152400"/>
          </a:xfrm>
        </p:grpSpPr>
        <p:cxnSp>
          <p:nvCxnSpPr>
            <p:cNvPr id="95" name="Google Shape;95;p16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6" name="Google Shape;96;p16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97" name="Google Shape;97;p16"/>
          <p:cNvSpPr txBox="1"/>
          <p:nvPr>
            <p:ph type="title"/>
          </p:nvPr>
        </p:nvSpPr>
        <p:spPr>
          <a:xfrm>
            <a:off x="532475" y="2291100"/>
            <a:ext cx="77871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Font typeface="Comfortaa"/>
              <a:buNone/>
              <a:defRPr>
                <a:latin typeface="Comfortaa"/>
                <a:ea typeface="Comfortaa"/>
                <a:cs typeface="Comfortaa"/>
                <a:sym typeface="Comforta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" name="Google Shape;25;p3"/>
          <p:cNvSpPr txBox="1"/>
          <p:nvPr>
            <p:ph type="title"/>
          </p:nvPr>
        </p:nvSpPr>
        <p:spPr>
          <a:xfrm>
            <a:off x="181925" y="17647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Font typeface="Comfortaa"/>
              <a:buNone/>
              <a:defRPr>
                <a:latin typeface="Comfortaa"/>
                <a:ea typeface="Comfortaa"/>
                <a:cs typeface="Comfortaa"/>
                <a:sym typeface="Comforta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6" name="Google Shape;2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CUSTOM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/>
          <p:nvPr>
            <p:ph type="title"/>
          </p:nvPr>
        </p:nvSpPr>
        <p:spPr>
          <a:xfrm>
            <a:off x="1076775" y="2198650"/>
            <a:ext cx="71367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9" name="Google Shape;29;p4"/>
          <p:cNvGrpSpPr/>
          <p:nvPr/>
        </p:nvGrpSpPr>
        <p:grpSpPr>
          <a:xfrm>
            <a:off x="1076701" y="2962825"/>
            <a:ext cx="7136668" cy="152400"/>
            <a:chOff x="1346435" y="3969088"/>
            <a:chExt cx="6452100" cy="152400"/>
          </a:xfrm>
        </p:grpSpPr>
        <p:cxnSp>
          <p:nvCxnSpPr>
            <p:cNvPr id="30" name="Google Shape;30;p4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1" name="Google Shape;31;p4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32" name="Google Shape;32;p4"/>
          <p:cNvGrpSpPr/>
          <p:nvPr/>
        </p:nvGrpSpPr>
        <p:grpSpPr>
          <a:xfrm flipH="1" rot="10800000">
            <a:off x="1076686" y="1795432"/>
            <a:ext cx="7136668" cy="141488"/>
            <a:chOff x="1346429" y="1011300"/>
            <a:chExt cx="6452100" cy="152400"/>
          </a:xfrm>
        </p:grpSpPr>
        <p:cxnSp>
          <p:nvCxnSpPr>
            <p:cNvPr id="33" name="Google Shape;33;p4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4" name="Google Shape;34;p4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35" name="Google Shape;35;p4"/>
          <p:cNvSpPr/>
          <p:nvPr/>
        </p:nvSpPr>
        <p:spPr>
          <a:xfrm>
            <a:off x="-50" y="4373675"/>
            <a:ext cx="9144000" cy="769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Google Shape;36;p4"/>
          <p:cNvSpPr/>
          <p:nvPr/>
        </p:nvSpPr>
        <p:spPr>
          <a:xfrm>
            <a:off x="-50" y="0"/>
            <a:ext cx="9144000" cy="824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 1">
  <p:cSld name="CUSTOM_1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5"/>
          <p:cNvSpPr txBox="1"/>
          <p:nvPr>
            <p:ph type="title"/>
          </p:nvPr>
        </p:nvSpPr>
        <p:spPr>
          <a:xfrm>
            <a:off x="1076775" y="2198650"/>
            <a:ext cx="71367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9" name="Google Shape;39;p5"/>
          <p:cNvCxnSpPr/>
          <p:nvPr/>
        </p:nvCxnSpPr>
        <p:spPr>
          <a:xfrm>
            <a:off x="1076691" y="3364243"/>
            <a:ext cx="7136700" cy="0"/>
          </a:xfrm>
          <a:prstGeom prst="straightConnector1">
            <a:avLst/>
          </a:prstGeom>
          <a:noFill/>
          <a:ln cap="flat" cmpd="sng" w="762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0" name="Google Shape;40;p5"/>
          <p:cNvCxnSpPr/>
          <p:nvPr/>
        </p:nvCxnSpPr>
        <p:spPr>
          <a:xfrm>
            <a:off x="1076691" y="3267588"/>
            <a:ext cx="71367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1" name="Google Shape;41;p5"/>
          <p:cNvCxnSpPr/>
          <p:nvPr/>
        </p:nvCxnSpPr>
        <p:spPr>
          <a:xfrm rot="10800000">
            <a:off x="1076654" y="1708320"/>
            <a:ext cx="7136700" cy="0"/>
          </a:xfrm>
          <a:prstGeom prst="straightConnector1">
            <a:avLst/>
          </a:prstGeom>
          <a:noFill/>
          <a:ln cap="flat" cmpd="sng" w="762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2" name="Google Shape;42;p5"/>
          <p:cNvCxnSpPr/>
          <p:nvPr/>
        </p:nvCxnSpPr>
        <p:spPr>
          <a:xfrm rot="10800000">
            <a:off x="1076654" y="1795432"/>
            <a:ext cx="71367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nya Theme 2" type="tx">
  <p:cSld name="TITLE_AND_BOD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" name="Google Shape;45;p6"/>
          <p:cNvSpPr txBox="1"/>
          <p:nvPr>
            <p:ph type="title"/>
          </p:nvPr>
        </p:nvSpPr>
        <p:spPr>
          <a:xfrm>
            <a:off x="-75" y="-88500"/>
            <a:ext cx="8002500" cy="49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Font typeface="Comfortaa"/>
              <a:buNone/>
              <a:defRPr sz="2600">
                <a:latin typeface="Comfortaa"/>
                <a:ea typeface="Comfortaa"/>
                <a:cs typeface="Comfortaa"/>
                <a:sym typeface="Comforta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46" name="Google Shape;46;p6"/>
          <p:cNvSpPr txBox="1"/>
          <p:nvPr>
            <p:ph idx="1" type="body"/>
          </p:nvPr>
        </p:nvSpPr>
        <p:spPr>
          <a:xfrm>
            <a:off x="311700" y="530950"/>
            <a:ext cx="8520600" cy="425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mfortaa"/>
              <a:buChar char="●"/>
              <a:defRPr sz="2400">
                <a:latin typeface="Comfortaa"/>
                <a:ea typeface="Comfortaa"/>
                <a:cs typeface="Comfortaa"/>
                <a:sym typeface="Comfortaa"/>
              </a:defRPr>
            </a:lvl1pPr>
            <a:lvl2pPr indent="-342900" lvl="1" marL="91440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Comfortaa"/>
              <a:buChar char="○"/>
              <a:defRPr sz="1800">
                <a:latin typeface="Comfortaa"/>
                <a:ea typeface="Comfortaa"/>
                <a:cs typeface="Comfortaa"/>
                <a:sym typeface="Comfortaa"/>
              </a:defRPr>
            </a:lvl2pPr>
            <a:lvl3pPr indent="-342900" lvl="2" marL="137160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Comfortaa"/>
              <a:buChar char="■"/>
              <a:defRPr>
                <a:latin typeface="Comfortaa"/>
                <a:ea typeface="Comfortaa"/>
                <a:cs typeface="Comfortaa"/>
                <a:sym typeface="Comfortaa"/>
              </a:defRPr>
            </a:lvl3pPr>
            <a:lvl4pPr indent="-317500" lvl="3" marL="182880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Comfortaa"/>
              <a:buChar char="●"/>
              <a:defRPr>
                <a:latin typeface="Comfortaa"/>
                <a:ea typeface="Comfortaa"/>
                <a:cs typeface="Comfortaa"/>
                <a:sym typeface="Comfortaa"/>
              </a:defRPr>
            </a:lvl4pPr>
            <a:lvl5pPr indent="-317500" lvl="4" marL="228600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Comfortaa"/>
              <a:buChar char="○"/>
              <a:defRPr>
                <a:latin typeface="Comfortaa"/>
                <a:ea typeface="Comfortaa"/>
                <a:cs typeface="Comfortaa"/>
                <a:sym typeface="Comfortaa"/>
              </a:defRPr>
            </a:lvl5pPr>
            <a:lvl6pPr indent="-317500" lvl="5" marL="274320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Comfortaa"/>
              <a:buChar char="■"/>
              <a:defRPr>
                <a:latin typeface="Comfortaa"/>
                <a:ea typeface="Comfortaa"/>
                <a:cs typeface="Comfortaa"/>
                <a:sym typeface="Comfortaa"/>
              </a:defRPr>
            </a:lvl6pPr>
            <a:lvl7pPr indent="-317500" lvl="6" marL="320040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Comfortaa"/>
              <a:buChar char="●"/>
              <a:defRPr>
                <a:latin typeface="Comfortaa"/>
                <a:ea typeface="Comfortaa"/>
                <a:cs typeface="Comfortaa"/>
                <a:sym typeface="Comfortaa"/>
              </a:defRPr>
            </a:lvl7pPr>
            <a:lvl8pPr indent="-317500" lvl="7" marL="365760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Comfortaa"/>
              <a:buChar char="○"/>
              <a:defRPr>
                <a:latin typeface="Comfortaa"/>
                <a:ea typeface="Comfortaa"/>
                <a:cs typeface="Comfortaa"/>
                <a:sym typeface="Comfortaa"/>
              </a:defRPr>
            </a:lvl8pPr>
            <a:lvl9pPr indent="-317500" lvl="8" marL="4114800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Comfortaa"/>
              <a:buChar char="■"/>
              <a:defRPr>
                <a:latin typeface="Comfortaa"/>
                <a:ea typeface="Comfortaa"/>
                <a:cs typeface="Comfortaa"/>
                <a:sym typeface="Comfortaa"/>
              </a:defRPr>
            </a:lvl9pPr>
          </a:lstStyle>
          <a:p/>
        </p:txBody>
      </p:sp>
      <p:sp>
        <p:nvSpPr>
          <p:cNvPr id="47" name="Google Shape;4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8" name="Google Shape;48;p6"/>
          <p:cNvPicPr preferRelativeResize="0"/>
          <p:nvPr/>
        </p:nvPicPr>
        <p:blipFill rotWithShape="1">
          <a:blip r:embed="rId2">
            <a:alphaModFix/>
          </a:blip>
          <a:srcRect b="9047" l="8512" r="7623" t="8253"/>
          <a:stretch/>
        </p:blipFill>
        <p:spPr>
          <a:xfrm>
            <a:off x="8667648" y="4572000"/>
            <a:ext cx="472175" cy="46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51" name="Google Shape;51;p7"/>
          <p:cNvSpPr txBox="1"/>
          <p:nvPr>
            <p:ph idx="1" type="body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2" name="Google Shape;52;p7"/>
          <p:cNvSpPr txBox="1"/>
          <p:nvPr>
            <p:ph idx="2" type="body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3" name="Google Shape;53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6" name="Google Shape;56;p8"/>
          <p:cNvSpPr txBox="1"/>
          <p:nvPr>
            <p:ph type="title"/>
          </p:nvPr>
        </p:nvSpPr>
        <p:spPr>
          <a:xfrm>
            <a:off x="147050" y="0"/>
            <a:ext cx="85206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Font typeface="Comfortaa"/>
              <a:buNone/>
              <a:defRPr sz="2600">
                <a:latin typeface="Comfortaa"/>
                <a:ea typeface="Comfortaa"/>
                <a:cs typeface="Comfortaa"/>
                <a:sym typeface="Comforta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pic>
        <p:nvPicPr>
          <p:cNvPr id="57" name="Google Shape;57;p8"/>
          <p:cNvPicPr preferRelativeResize="0"/>
          <p:nvPr/>
        </p:nvPicPr>
        <p:blipFill rotWithShape="1">
          <a:blip r:embed="rId2">
            <a:alphaModFix/>
          </a:blip>
          <a:srcRect b="9047" l="8512" r="7623" t="8253"/>
          <a:stretch/>
        </p:blipFill>
        <p:spPr>
          <a:xfrm>
            <a:off x="8667648" y="4648200"/>
            <a:ext cx="472175" cy="46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0" name="Google Shape;60;p9"/>
          <p:cNvSpPr txBox="1"/>
          <p:nvPr>
            <p:ph type="title"/>
          </p:nvPr>
        </p:nvSpPr>
        <p:spPr>
          <a:xfrm>
            <a:off x="919525" y="1966425"/>
            <a:ext cx="7483500" cy="94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Font typeface="Comfortaa"/>
              <a:buNone/>
              <a:defRPr>
                <a:latin typeface="Comfortaa"/>
                <a:ea typeface="Comfortaa"/>
                <a:cs typeface="Comfortaa"/>
                <a:sym typeface="Comforta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pic>
        <p:nvPicPr>
          <p:cNvPr id="61" name="Google Shape;61;p9"/>
          <p:cNvPicPr preferRelativeResize="0"/>
          <p:nvPr/>
        </p:nvPicPr>
        <p:blipFill rotWithShape="1">
          <a:blip r:embed="rId2">
            <a:alphaModFix/>
          </a:blip>
          <a:srcRect b="9047" l="8512" r="7623" t="8253"/>
          <a:stretch/>
        </p:blipFill>
        <p:spPr>
          <a:xfrm>
            <a:off x="8667648" y="4648200"/>
            <a:ext cx="472175" cy="46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0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5" name="Google Shape;65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trop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Comfortaa"/>
              <a:buNone/>
              <a:defRPr b="1" sz="3600"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omfortaa"/>
              <a:buChar char="●"/>
              <a:defRPr sz="2400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indent="-342900" lvl="1" marL="91440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omfortaa"/>
              <a:buChar char="○"/>
              <a:defRPr sz="1800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indent="-342900" lvl="2" marL="137160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omfortaa"/>
              <a:buChar char="■"/>
              <a:defRPr sz="1800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indent="-317500" lvl="3" marL="182880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mfortaa"/>
              <a:buChar char="●"/>
              <a:defRPr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indent="-317500" lvl="4" marL="228600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mfortaa"/>
              <a:buChar char="○"/>
              <a:defRPr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indent="-317500" lvl="5" marL="274320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mfortaa"/>
              <a:buChar char="■"/>
              <a:defRPr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indent="-317500" lvl="6" marL="320040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mfortaa"/>
              <a:buChar char="●"/>
              <a:defRPr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indent="-317500" lvl="7" marL="365760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mfortaa"/>
              <a:buChar char="○"/>
              <a:defRPr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indent="-317500" lvl="8" marL="4114800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Comfortaa"/>
              <a:buChar char="■"/>
              <a:defRPr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0.xml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1.xml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02.xml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3.xml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4.xml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05.xml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6.xml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07.xml"/><Relationship Id="rId3" Type="http://schemas.openxmlformats.org/officeDocument/2006/relationships/image" Target="../media/image88.png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8.xml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9.xml"/><Relationship Id="rId3" Type="http://schemas.openxmlformats.org/officeDocument/2006/relationships/image" Target="../media/image84.png"/><Relationship Id="rId4" Type="http://schemas.openxmlformats.org/officeDocument/2006/relationships/image" Target="../media/image93.png"/><Relationship Id="rId5" Type="http://schemas.openxmlformats.org/officeDocument/2006/relationships/image" Target="../media/image8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www.codingdojo.com/blog/top-7-programming-languages-of-2020" TargetMode="External"/><Relationship Id="rId4" Type="http://schemas.openxmlformats.org/officeDocument/2006/relationships/image" Target="../media/image11.png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10.xml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1.xml"/><Relationship Id="rId3" Type="http://schemas.openxmlformats.org/officeDocument/2006/relationships/image" Target="../media/image89.png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2.xml"/><Relationship Id="rId3" Type="http://schemas.openxmlformats.org/officeDocument/2006/relationships/image" Target="../media/image95.png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3.xml"/><Relationship Id="rId3" Type="http://schemas.openxmlformats.org/officeDocument/2006/relationships/image" Target="../media/image112.png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4.xml"/><Relationship Id="rId3" Type="http://schemas.openxmlformats.org/officeDocument/2006/relationships/image" Target="../media/image91.png"/></Relationships>
</file>

<file path=ppt/slides/_rels/slide1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5.xml"/><Relationship Id="rId3" Type="http://schemas.openxmlformats.org/officeDocument/2006/relationships/image" Target="../media/image103.png"/></Relationships>
</file>

<file path=ppt/slides/_rels/slide1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6.xml"/></Relationships>
</file>

<file path=ppt/slides/_rels/slide1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7.xml"/><Relationship Id="rId3" Type="http://schemas.openxmlformats.org/officeDocument/2006/relationships/image" Target="../media/image97.png"/></Relationships>
</file>

<file path=ppt/slides/_rels/slide1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8.xml"/></Relationships>
</file>

<file path=ppt/slides/_rels/slide1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9.xml"/><Relationship Id="rId3" Type="http://schemas.openxmlformats.org/officeDocument/2006/relationships/image" Target="../media/image9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/Relationships>
</file>

<file path=ppt/slides/_rels/slide1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20.xml"/></Relationships>
</file>

<file path=ppt/slides/_rels/slide1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1.xml"/><Relationship Id="rId3" Type="http://schemas.openxmlformats.org/officeDocument/2006/relationships/image" Target="../media/image90.png"/></Relationships>
</file>

<file path=ppt/slides/_rels/slide1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2.xml"/><Relationship Id="rId3" Type="http://schemas.openxmlformats.org/officeDocument/2006/relationships/image" Target="../media/image100.png"/></Relationships>
</file>

<file path=ppt/slides/_rels/slide1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3.xml"/><Relationship Id="rId3" Type="http://schemas.openxmlformats.org/officeDocument/2006/relationships/image" Target="../media/image90.png"/></Relationships>
</file>

<file path=ppt/slides/_rels/slide1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4.xml"/><Relationship Id="rId3" Type="http://schemas.openxmlformats.org/officeDocument/2006/relationships/image" Target="../media/image94.png"/></Relationships>
</file>

<file path=ppt/slides/_rels/slide1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25.xml"/></Relationships>
</file>

<file path=ppt/slides/_rels/slide1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6.xml"/><Relationship Id="rId3" Type="http://schemas.openxmlformats.org/officeDocument/2006/relationships/image" Target="../media/image99.png"/><Relationship Id="rId4" Type="http://schemas.openxmlformats.org/officeDocument/2006/relationships/image" Target="../media/image84.png"/><Relationship Id="rId5" Type="http://schemas.openxmlformats.org/officeDocument/2006/relationships/image" Target="../media/image93.png"/><Relationship Id="rId6" Type="http://schemas.openxmlformats.org/officeDocument/2006/relationships/image" Target="../media/image86.png"/></Relationships>
</file>

<file path=ppt/slides/_rels/slide1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7.xml"/><Relationship Id="rId3" Type="http://schemas.openxmlformats.org/officeDocument/2006/relationships/image" Target="../media/image98.png"/><Relationship Id="rId4" Type="http://schemas.openxmlformats.org/officeDocument/2006/relationships/image" Target="../media/image10.png"/></Relationships>
</file>

<file path=ppt/slides/_rels/slide1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8.xml"/></Relationships>
</file>

<file path=ppt/slides/_rels/slide1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9.xml"/><Relationship Id="rId3" Type="http://schemas.openxmlformats.org/officeDocument/2006/relationships/image" Target="../media/image10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Relationship Id="rId4" Type="http://schemas.openxmlformats.org/officeDocument/2006/relationships/hyperlink" Target="https://data-flair.training/blogs/features-of-python/" TargetMode="External"/></Relationships>
</file>

<file path=ppt/slides/_rels/slide1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0.xml"/><Relationship Id="rId3" Type="http://schemas.openxmlformats.org/officeDocument/2006/relationships/image" Target="../media/image102.png"/></Relationships>
</file>

<file path=ppt/slides/_rels/slide1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1.xml"/></Relationships>
</file>

<file path=ppt/slides/_rels/slide1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2.xml"/><Relationship Id="rId3" Type="http://schemas.openxmlformats.org/officeDocument/2006/relationships/image" Target="../media/image108.png"/><Relationship Id="rId4" Type="http://schemas.openxmlformats.org/officeDocument/2006/relationships/image" Target="../media/image105.png"/></Relationships>
</file>

<file path=ppt/slides/_rels/slide1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3.xml"/><Relationship Id="rId3" Type="http://schemas.openxmlformats.org/officeDocument/2006/relationships/image" Target="../media/image101.png"/></Relationships>
</file>

<file path=ppt/slides/_rels/slide1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4.xml"/><Relationship Id="rId3" Type="http://schemas.openxmlformats.org/officeDocument/2006/relationships/image" Target="../media/image113.png"/></Relationships>
</file>

<file path=ppt/slides/_rels/slide1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35.xml"/></Relationships>
</file>

<file path=ppt/slides/_rels/slide1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6.xml"/><Relationship Id="rId3" Type="http://schemas.openxmlformats.org/officeDocument/2006/relationships/image" Target="../media/image106.png"/></Relationships>
</file>

<file path=ppt/slides/_rels/slide1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7.xml"/></Relationships>
</file>

<file path=ppt/slides/_rels/slide1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8.xml"/><Relationship Id="rId3" Type="http://schemas.openxmlformats.org/officeDocument/2006/relationships/image" Target="../media/image107.png"/></Relationships>
</file>

<file path=ppt/slides/_rels/slide1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9.xml"/><Relationship Id="rId3" Type="http://schemas.openxmlformats.org/officeDocument/2006/relationships/image" Target="../media/image99.png"/><Relationship Id="rId4" Type="http://schemas.openxmlformats.org/officeDocument/2006/relationships/image" Target="../media/image84.png"/><Relationship Id="rId5" Type="http://schemas.openxmlformats.org/officeDocument/2006/relationships/image" Target="../media/image93.png"/><Relationship Id="rId6" Type="http://schemas.openxmlformats.org/officeDocument/2006/relationships/image" Target="../media/image8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0.xml"/><Relationship Id="rId3" Type="http://schemas.openxmlformats.org/officeDocument/2006/relationships/image" Target="../media/image99.png"/><Relationship Id="rId4" Type="http://schemas.openxmlformats.org/officeDocument/2006/relationships/image" Target="../media/image84.png"/><Relationship Id="rId5" Type="http://schemas.openxmlformats.org/officeDocument/2006/relationships/image" Target="../media/image93.png"/><Relationship Id="rId6" Type="http://schemas.openxmlformats.org/officeDocument/2006/relationships/image" Target="../media/image86.png"/></Relationships>
</file>

<file path=ppt/slides/_rels/slide1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1.xml"/><Relationship Id="rId3" Type="http://schemas.openxmlformats.org/officeDocument/2006/relationships/image" Target="../media/image109.png"/></Relationships>
</file>

<file path=ppt/slides/_rels/slide1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2.xml"/><Relationship Id="rId3" Type="http://schemas.openxmlformats.org/officeDocument/2006/relationships/image" Target="../media/image117.png"/></Relationships>
</file>

<file path=ppt/slides/_rels/slide1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3.xml"/></Relationships>
</file>

<file path=ppt/slides/_rels/slide1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4.xml"/><Relationship Id="rId3" Type="http://schemas.openxmlformats.org/officeDocument/2006/relationships/image" Target="../media/image110.png"/></Relationships>
</file>

<file path=ppt/slides/_rels/slide1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5.xml"/><Relationship Id="rId3" Type="http://schemas.openxmlformats.org/officeDocument/2006/relationships/image" Target="../media/image111.png"/></Relationships>
</file>

<file path=ppt/slides/_rels/slide1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6.xml"/></Relationships>
</file>

<file path=ppt/slides/_rels/slide1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7.xml"/><Relationship Id="rId3" Type="http://schemas.openxmlformats.org/officeDocument/2006/relationships/image" Target="../media/image119.png"/></Relationships>
</file>

<file path=ppt/slides/_rels/slide1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8.xml"/><Relationship Id="rId3" Type="http://schemas.openxmlformats.org/officeDocument/2006/relationships/hyperlink" Target="https://www.lfd.uci.edu/~gohlke/pythonlibs/#mysqlclient" TargetMode="External"/><Relationship Id="rId4" Type="http://schemas.openxmlformats.org/officeDocument/2006/relationships/image" Target="../media/image114.png"/></Relationships>
</file>

<file path=ppt/slides/_rels/slide1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9.xml"/><Relationship Id="rId3" Type="http://schemas.openxmlformats.org/officeDocument/2006/relationships/image" Target="../media/image11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png"/></Relationships>
</file>

<file path=ppt/slides/_rels/slide1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0.xml"/></Relationships>
</file>

<file path=ppt/slides/_rels/slide1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1.xml"/></Relationships>
</file>

<file path=ppt/slides/_rels/slide1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2.xml"/><Relationship Id="rId3" Type="http://schemas.openxmlformats.org/officeDocument/2006/relationships/image" Target="../media/image118.png"/></Relationships>
</file>

<file path=ppt/slides/_rels/slide1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3.xml"/><Relationship Id="rId3" Type="http://schemas.openxmlformats.org/officeDocument/2006/relationships/image" Target="../media/image123.png"/><Relationship Id="rId4" Type="http://schemas.openxmlformats.org/officeDocument/2006/relationships/image" Target="../media/image120.png"/></Relationships>
</file>

<file path=ppt/slides/_rels/slide1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54.xml"/></Relationships>
</file>

<file path=ppt/slides/_rels/slide1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5.xml"/><Relationship Id="rId3" Type="http://schemas.openxmlformats.org/officeDocument/2006/relationships/image" Target="../media/image122.png"/><Relationship Id="rId4" Type="http://schemas.openxmlformats.org/officeDocument/2006/relationships/image" Target="../media/image116.png"/></Relationships>
</file>

<file path=ppt/slides/_rels/slide1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6.xml"/><Relationship Id="rId3" Type="http://schemas.openxmlformats.org/officeDocument/2006/relationships/image" Target="../media/image130.png"/></Relationships>
</file>

<file path=ppt/slides/_rels/slide1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7.xml"/><Relationship Id="rId3" Type="http://schemas.openxmlformats.org/officeDocument/2006/relationships/image" Target="../media/image128.png"/></Relationships>
</file>

<file path=ppt/slides/_rels/slide1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8.xml"/><Relationship Id="rId3" Type="http://schemas.openxmlformats.org/officeDocument/2006/relationships/image" Target="../media/image121.png"/></Relationships>
</file>

<file path=ppt/slides/_rels/slide1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9.xml"/><Relationship Id="rId3" Type="http://schemas.openxmlformats.org/officeDocument/2006/relationships/image" Target="../media/image12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0.png"/></Relationships>
</file>

<file path=ppt/slides/_rels/slide1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0.xml"/><Relationship Id="rId3" Type="http://schemas.openxmlformats.org/officeDocument/2006/relationships/image" Target="../media/image127.png"/></Relationships>
</file>

<file path=ppt/slides/_rels/slide1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1.xml"/><Relationship Id="rId3" Type="http://schemas.openxmlformats.org/officeDocument/2006/relationships/image" Target="../media/image124.png"/></Relationships>
</file>

<file path=ppt/slides/_rels/slide1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2.xml"/><Relationship Id="rId3" Type="http://schemas.openxmlformats.org/officeDocument/2006/relationships/image" Target="../media/image126.png"/></Relationships>
</file>

<file path=ppt/slides/_rels/slide1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3.xml"/><Relationship Id="rId3" Type="http://schemas.openxmlformats.org/officeDocument/2006/relationships/image" Target="../media/image129.png"/></Relationships>
</file>

<file path=ppt/slides/_rels/slide1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4.xml"/><Relationship Id="rId3" Type="http://schemas.openxmlformats.org/officeDocument/2006/relationships/image" Target="../media/image136.png"/></Relationships>
</file>

<file path=ppt/slides/_rels/slide1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65.xml"/></Relationships>
</file>

<file path=ppt/slides/_rels/slide1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6.xml"/></Relationships>
</file>

<file path=ppt/slides/_rels/slide1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7.xml"/><Relationship Id="rId3" Type="http://schemas.openxmlformats.org/officeDocument/2006/relationships/hyperlink" Target="http://127.0.0.1:8000/" TargetMode="External"/><Relationship Id="rId4" Type="http://schemas.openxmlformats.org/officeDocument/2006/relationships/image" Target="../media/image131.png"/></Relationships>
</file>

<file path=ppt/slides/_rels/slide1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8.xml"/><Relationship Id="rId3" Type="http://schemas.openxmlformats.org/officeDocument/2006/relationships/hyperlink" Target="http://127.0.0.1:8000/admin" TargetMode="External"/><Relationship Id="rId4" Type="http://schemas.openxmlformats.org/officeDocument/2006/relationships/hyperlink" Target="http://127.0.0.1:8000/admin" TargetMode="External"/><Relationship Id="rId5" Type="http://schemas.openxmlformats.org/officeDocument/2006/relationships/image" Target="../media/image132.png"/></Relationships>
</file>

<file path=ppt/slides/_rels/slide1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9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2.png"/></Relationships>
</file>

<file path=ppt/slides/_rels/slide1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0.xml"/></Relationships>
</file>

<file path=ppt/slides/_rels/slide1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1.xml"/></Relationships>
</file>

<file path=ppt/slides/_rels/slide1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2.xml"/></Relationships>
</file>

<file path=ppt/slides/_rels/slide1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3.xml"/><Relationship Id="rId3" Type="http://schemas.openxmlformats.org/officeDocument/2006/relationships/hyperlink" Target="http://127.0.0.1:8000/admin" TargetMode="External"/><Relationship Id="rId4" Type="http://schemas.openxmlformats.org/officeDocument/2006/relationships/image" Target="../media/image134.png"/></Relationships>
</file>

<file path=ppt/slides/_rels/slide1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4.xml"/><Relationship Id="rId3" Type="http://schemas.openxmlformats.org/officeDocument/2006/relationships/image" Target="../media/image137.png"/></Relationships>
</file>

<file path=ppt/slides/_rels/slide1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5.xml"/><Relationship Id="rId3" Type="http://schemas.openxmlformats.org/officeDocument/2006/relationships/image" Target="../media/image135.png"/></Relationships>
</file>

<file path=ppt/slides/_rels/slide1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6.xml"/><Relationship Id="rId3" Type="http://schemas.openxmlformats.org/officeDocument/2006/relationships/image" Target="../media/image133.png"/></Relationships>
</file>

<file path=ppt/slides/_rels/slide1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7.xml"/><Relationship Id="rId3" Type="http://schemas.openxmlformats.org/officeDocument/2006/relationships/image" Target="../media/image141.png"/></Relationships>
</file>

<file path=ppt/slides/_rels/slide1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8.xml"/><Relationship Id="rId3" Type="http://schemas.openxmlformats.org/officeDocument/2006/relationships/image" Target="../media/image138.png"/></Relationships>
</file>

<file path=ppt/slides/_rels/slide1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9.xml"/><Relationship Id="rId3" Type="http://schemas.openxmlformats.org/officeDocument/2006/relationships/image" Target="../media/image13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dev.mysql.com/downloads/mysql/" TargetMode="External"/><Relationship Id="rId4" Type="http://schemas.openxmlformats.org/officeDocument/2006/relationships/image" Target="../media/image6.png"/><Relationship Id="rId5" Type="http://schemas.openxmlformats.org/officeDocument/2006/relationships/image" Target="../media/image7.png"/></Relationships>
</file>

<file path=ppt/slides/_rels/slide1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0.xml"/><Relationship Id="rId3" Type="http://schemas.openxmlformats.org/officeDocument/2006/relationships/image" Target="../media/image142.png"/></Relationships>
</file>

<file path=ppt/slides/_rels/slide1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1.xml"/><Relationship Id="rId3" Type="http://schemas.openxmlformats.org/officeDocument/2006/relationships/image" Target="../media/image143.png"/></Relationships>
</file>

<file path=ppt/slides/_rels/slide1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2.xml"/><Relationship Id="rId3" Type="http://schemas.openxmlformats.org/officeDocument/2006/relationships/image" Target="../media/image140.png"/></Relationships>
</file>

<file path=ppt/slides/_rels/slide1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3.xml"/></Relationships>
</file>

<file path=ppt/slides/_rels/slide1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4.xml"/><Relationship Id="rId3" Type="http://schemas.openxmlformats.org/officeDocument/2006/relationships/image" Target="../media/image139.png"/><Relationship Id="rId4" Type="http://schemas.openxmlformats.org/officeDocument/2006/relationships/hyperlink" Target="https://docs.djangoproject.com/en/3.1/topics/db/examples/many_to_one/" TargetMode="External"/><Relationship Id="rId5" Type="http://schemas.openxmlformats.org/officeDocument/2006/relationships/hyperlink" Target="https://docs.djangoproject.com/en/3.1/topics/db/examples/many_to_many/" TargetMode="External"/></Relationships>
</file>

<file path=ppt/slides/_rels/slide1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5.xml"/></Relationships>
</file>

<file path=ppt/slides/_rels/slide1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86.xml"/></Relationships>
</file>

<file path=ppt/slides/_rels/slide1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7.xml"/><Relationship Id="rId3" Type="http://schemas.openxmlformats.org/officeDocument/2006/relationships/hyperlink" Target="https://github.com/tanlull/python-django-api" TargetMode="External"/><Relationship Id="rId4" Type="http://schemas.openxmlformats.org/officeDocument/2006/relationships/hyperlink" Target="https://www.lfd.uci.edu/~gohlke/pythonlibs/#mysqlclient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tinyurl.com/RAOT-API" TargetMode="External"/><Relationship Id="rId4" Type="http://schemas.openxmlformats.org/officeDocument/2006/relationships/image" Target="../media/image1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sse.tggs.kmutnb.ac.th/index.php/team/alumni" TargetMode="External"/><Relationship Id="rId4" Type="http://schemas.openxmlformats.org/officeDocument/2006/relationships/hyperlink" Target="https://www.swc.rwth-aachen.de/teammember/tanya-sattaya-aphitan/" TargetMode="External"/><Relationship Id="rId5" Type="http://schemas.openxmlformats.org/officeDocument/2006/relationships/image" Target="../media/image3.png"/><Relationship Id="rId6" Type="http://schemas.openxmlformats.org/officeDocument/2006/relationships/image" Target="../media/image12.png"/><Relationship Id="rId7" Type="http://schemas.openxmlformats.org/officeDocument/2006/relationships/image" Target="../media/image4.png"/><Relationship Id="rId8" Type="http://schemas.openxmlformats.org/officeDocument/2006/relationships/image" Target="../media/image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8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4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1.png"/><Relationship Id="rId4" Type="http://schemas.openxmlformats.org/officeDocument/2006/relationships/image" Target="../media/image44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2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5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0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9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Relationship Id="rId4" Type="http://schemas.openxmlformats.org/officeDocument/2006/relationships/image" Target="../media/image39.jpg"/><Relationship Id="rId5" Type="http://schemas.openxmlformats.org/officeDocument/2006/relationships/image" Target="../media/image18.png"/><Relationship Id="rId6" Type="http://schemas.openxmlformats.org/officeDocument/2006/relationships/image" Target="../media/image17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7.png"/><Relationship Id="rId4" Type="http://schemas.openxmlformats.org/officeDocument/2006/relationships/image" Target="../media/image43.png"/><Relationship Id="rId5" Type="http://schemas.openxmlformats.org/officeDocument/2006/relationships/image" Target="../media/image41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8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6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0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8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2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5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5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7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53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50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87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60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55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56.png"/><Relationship Id="rId4" Type="http://schemas.openxmlformats.org/officeDocument/2006/relationships/image" Target="../media/image54.png"/><Relationship Id="rId5" Type="http://schemas.openxmlformats.org/officeDocument/2006/relationships/image" Target="../media/image58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8.xml"/><Relationship Id="rId3" Type="http://schemas.openxmlformats.org/officeDocument/2006/relationships/hyperlink" Target="https://s3.amazonaws.com/assets.datacamp.com/blog_assets/PythonForDataScience.pdf" TargetMode="External"/><Relationship Id="rId4" Type="http://schemas.openxmlformats.org/officeDocument/2006/relationships/image" Target="../media/image61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0.xml"/><Relationship Id="rId3" Type="http://schemas.openxmlformats.org/officeDocument/2006/relationships/hyperlink" Target="https://apiportal.bot.or.th/bot/public/user/register" TargetMode="External"/><Relationship Id="rId4" Type="http://schemas.openxmlformats.org/officeDocument/2006/relationships/image" Target="../media/image59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65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57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63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67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72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66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62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Relationship Id="rId4" Type="http://schemas.openxmlformats.org/officeDocument/2006/relationships/hyperlink" Target="https://www.dailytech.in.th/api-%E0%B8%84%E0%B8%B7%E0%B8%AD%E0%B8%AD%E0%B8%B0%E0%B9%84%E0%B8%A3/" TargetMode="Externa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64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68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73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3.xml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4.xml"/><Relationship Id="rId3" Type="http://schemas.openxmlformats.org/officeDocument/2006/relationships/hyperlink" Target="https://www.postman.com/downloads/" TargetMode="External"/><Relationship Id="rId4" Type="http://schemas.openxmlformats.org/officeDocument/2006/relationships/image" Target="../media/image78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75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70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74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71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6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79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80.png"/><Relationship Id="rId4" Type="http://schemas.openxmlformats.org/officeDocument/2006/relationships/image" Target="../media/image92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82.xml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3.xml"/><Relationship Id="rId3" Type="http://schemas.openxmlformats.org/officeDocument/2006/relationships/hyperlink" Target="https://aiforthai.in.th/" TargetMode="External"/><Relationship Id="rId4" Type="http://schemas.openxmlformats.org/officeDocument/2006/relationships/image" Target="../media/image77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82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85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81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76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8.xml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89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rapidapi.com/blog/types-of-apis/" TargetMode="External"/><Relationship Id="rId4" Type="http://schemas.openxmlformats.org/officeDocument/2006/relationships/image" Target="../media/image2.pn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0.xml"/><Relationship Id="rId3" Type="http://schemas.openxmlformats.org/officeDocument/2006/relationships/hyperlink" Target="https://dev.mysql.com/downloads/mysql/" TargetMode="External"/><Relationship Id="rId4" Type="http://schemas.openxmlformats.org/officeDocument/2006/relationships/image" Target="../media/image6.png"/><Relationship Id="rId5" Type="http://schemas.openxmlformats.org/officeDocument/2006/relationships/image" Target="../media/image7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19.pn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33.png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52.png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24.png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5.xml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6.xml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83.png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8.xml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9.xml"/><Relationship Id="rId3" Type="http://schemas.openxmlformats.org/officeDocument/2006/relationships/hyperlink" Target="https://raw.githubusercontent.com/tanlull/Python-Postgres-Mysql/master/insert_postgres.py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7"/>
          <p:cNvSpPr txBox="1"/>
          <p:nvPr>
            <p:ph type="ctrTitle"/>
          </p:nvPr>
        </p:nvSpPr>
        <p:spPr>
          <a:xfrm>
            <a:off x="1004125" y="1388639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700"/>
              <a:t>Python API </a:t>
            </a:r>
            <a:endParaRPr sz="4700"/>
          </a:p>
        </p:txBody>
      </p:sp>
      <p:sp>
        <p:nvSpPr>
          <p:cNvPr id="103" name="Google Shape;103;p17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Tanya Sattaya-aphitan, Ph.D.</a:t>
            </a:r>
            <a:endParaRPr sz="2200"/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Oct 6-7, 2020 @การยางแห่งประเทศไทย</a:t>
            </a:r>
            <a:endParaRPr sz="18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6"/>
          <p:cNvSpPr txBox="1"/>
          <p:nvPr>
            <p:ph type="title"/>
          </p:nvPr>
        </p:nvSpPr>
        <p:spPr>
          <a:xfrm>
            <a:off x="476525" y="140500"/>
            <a:ext cx="8002500" cy="49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SOAP 		                            REST</a:t>
            </a:r>
            <a:endParaRPr/>
          </a:p>
        </p:txBody>
      </p:sp>
      <p:pic>
        <p:nvPicPr>
          <p:cNvPr id="175" name="Google Shape;17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4300" y="695225"/>
            <a:ext cx="6134289" cy="4383025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6"/>
          <p:cNvSpPr/>
          <p:nvPr/>
        </p:nvSpPr>
        <p:spPr>
          <a:xfrm>
            <a:off x="4289350" y="65250"/>
            <a:ext cx="3708000" cy="50130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p116"/>
          <p:cNvSpPr txBox="1"/>
          <p:nvPr>
            <p:ph type="title"/>
          </p:nvPr>
        </p:nvSpPr>
        <p:spPr>
          <a:xfrm>
            <a:off x="147050" y="0"/>
            <a:ext cx="85206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Update </a:t>
            </a:r>
            <a:r>
              <a:rPr lang="en"/>
              <a:t> -- </a:t>
            </a:r>
            <a:r>
              <a:rPr lang="en">
                <a:solidFill>
                  <a:srgbClr val="0000FF"/>
                </a:solidFill>
              </a:rPr>
              <a:t>update_mysql.py</a:t>
            </a:r>
            <a:endParaRPr>
              <a:solidFill>
                <a:srgbClr val="0000FF"/>
              </a:solidFill>
            </a:endParaRPr>
          </a:p>
        </p:txBody>
      </p:sp>
      <p:sp>
        <p:nvSpPr>
          <p:cNvPr id="775" name="Google Shape;775;p116"/>
          <p:cNvSpPr txBox="1"/>
          <p:nvPr/>
        </p:nvSpPr>
        <p:spPr>
          <a:xfrm>
            <a:off x="70500" y="669500"/>
            <a:ext cx="9003000" cy="4351200"/>
          </a:xfrm>
          <a:prstGeom prst="rect">
            <a:avLst/>
          </a:prstGeom>
          <a:solidFill>
            <a:srgbClr val="000000"/>
          </a:solidFill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mysql.connector </a:t>
            </a:r>
            <a:r>
              <a:rPr lang="en" sz="12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as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mysql</a:t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2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updateTable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newid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):</a:t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2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try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conn = mysql.connect(</a:t>
            </a:r>
            <a:r>
              <a:rPr lang="en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user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2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'root'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password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2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'toor'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</a:t>
            </a:r>
            <a:r>
              <a:rPr lang="en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host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2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'127.0.0.1'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database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2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'api'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cursor = conn.cursor()</a:t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sql_update = </a:t>
            </a:r>
            <a:r>
              <a:rPr lang="en" sz="12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"Update source set id = </a:t>
            </a:r>
            <a:r>
              <a:rPr lang="en" sz="12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%s</a:t>
            </a:r>
            <a:r>
              <a:rPr lang="en" sz="12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 where id = </a:t>
            </a:r>
            <a:r>
              <a:rPr lang="en" sz="12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%s</a:t>
            </a:r>
            <a:r>
              <a:rPr lang="en" sz="12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"""</a:t>
            </a:r>
            <a:endParaRPr sz="1200">
              <a:solidFill>
                <a:srgbClr val="CE917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cursor.execute(sql_update, (newid, </a:t>
            </a:r>
            <a:r>
              <a:rPr lang="en" sz="12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))</a:t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conn.commit()</a:t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count = cursor.rowcount</a:t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" sz="12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(count, </a:t>
            </a:r>
            <a:r>
              <a:rPr lang="en" sz="12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"Record Updated successfully "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2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except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en" sz="12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Exception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 pg.Error) </a:t>
            </a:r>
            <a:r>
              <a:rPr lang="en" sz="12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as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error:</a:t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" sz="12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2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"Error in update operation"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 error)</a:t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2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finally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" sz="1200">
                <a:solidFill>
                  <a:srgbClr val="6A9955"/>
                </a:solidFill>
                <a:latin typeface="Courier New"/>
                <a:ea typeface="Courier New"/>
                <a:cs typeface="Courier New"/>
                <a:sym typeface="Courier New"/>
              </a:rPr>
              <a:t># closing database conn.</a:t>
            </a:r>
            <a:endParaRPr sz="1200">
              <a:solidFill>
                <a:srgbClr val="6A995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" sz="12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(conn):</a:t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cursor.close()</a:t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conn.close()</a:t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en" sz="12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2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"PostgreSQL conn is closed"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updateTable(</a:t>
            </a:r>
            <a:r>
              <a:rPr lang="en" sz="120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5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20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10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C586C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C586C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p117"/>
          <p:cNvSpPr txBox="1"/>
          <p:nvPr>
            <p:ph type="title"/>
          </p:nvPr>
        </p:nvSpPr>
        <p:spPr>
          <a:xfrm>
            <a:off x="147050" y="0"/>
            <a:ext cx="85206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Delete </a:t>
            </a:r>
            <a:r>
              <a:rPr lang="en"/>
              <a:t> -- </a:t>
            </a:r>
            <a:r>
              <a:rPr lang="en">
                <a:solidFill>
                  <a:srgbClr val="0000FF"/>
                </a:solidFill>
              </a:rPr>
              <a:t>delete_mysql.py</a:t>
            </a:r>
            <a:endParaRPr>
              <a:solidFill>
                <a:srgbClr val="0000FF"/>
              </a:solidFill>
            </a:endParaRPr>
          </a:p>
        </p:txBody>
      </p:sp>
      <p:sp>
        <p:nvSpPr>
          <p:cNvPr id="781" name="Google Shape;781;p117"/>
          <p:cNvSpPr txBox="1"/>
          <p:nvPr/>
        </p:nvSpPr>
        <p:spPr>
          <a:xfrm>
            <a:off x="70500" y="600775"/>
            <a:ext cx="9003000" cy="4375500"/>
          </a:xfrm>
          <a:prstGeom prst="rect">
            <a:avLst/>
          </a:prstGeom>
          <a:solidFill>
            <a:srgbClr val="000000"/>
          </a:solidFill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mysql.connector </a:t>
            </a:r>
            <a:r>
              <a:rPr lang="en" sz="12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as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mysql</a:t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2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deleteData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):</a:t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2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try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conn = mysql.connect(</a:t>
            </a:r>
            <a:r>
              <a:rPr lang="en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user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2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'root'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password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2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'toor'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</a:t>
            </a:r>
            <a:r>
              <a:rPr lang="en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host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2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'127.0.0.1'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database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2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'api'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cursor = conn.cursor()</a:t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1200">
                <a:solidFill>
                  <a:srgbClr val="6A9955"/>
                </a:solidFill>
                <a:latin typeface="Courier New"/>
                <a:ea typeface="Courier New"/>
                <a:cs typeface="Courier New"/>
                <a:sym typeface="Courier New"/>
              </a:rPr>
              <a:t># Update single record now</a:t>
            </a:r>
            <a:endParaRPr sz="1200">
              <a:solidFill>
                <a:srgbClr val="6A995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sql_delete_query = </a:t>
            </a:r>
            <a:r>
              <a:rPr lang="en" sz="12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"Delete from source where id = </a:t>
            </a:r>
            <a:r>
              <a:rPr lang="en" sz="12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%s</a:t>
            </a:r>
            <a:r>
              <a:rPr lang="en" sz="12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endParaRPr sz="1200">
              <a:solidFill>
                <a:srgbClr val="CE917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cursor.execute(sql_delete_query, (</a:t>
            </a:r>
            <a:r>
              <a:rPr lang="en" sz="12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,))</a:t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conn.commit()</a:t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count = cursor.rowcount</a:t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12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(count, </a:t>
            </a:r>
            <a:r>
              <a:rPr lang="en" sz="12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"Record deleted successfully "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2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except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en" sz="12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Exception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 pg.Error) </a:t>
            </a:r>
            <a:r>
              <a:rPr lang="en" sz="12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as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error:</a:t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12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2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"Error in Delete operation"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 error)</a:t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2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finally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1200">
                <a:solidFill>
                  <a:srgbClr val="6A9955"/>
                </a:solidFill>
                <a:latin typeface="Courier New"/>
                <a:ea typeface="Courier New"/>
                <a:cs typeface="Courier New"/>
                <a:sym typeface="Courier New"/>
              </a:rPr>
              <a:t># closing database conn.</a:t>
            </a:r>
            <a:endParaRPr sz="1200">
              <a:solidFill>
                <a:srgbClr val="6A995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12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(conn):</a:t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cursor.close()</a:t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conn.close()</a:t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" sz="12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2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"PostgreSQL conn is closed"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deleteData(</a:t>
            </a:r>
            <a:r>
              <a:rPr lang="en" sz="120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10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C586C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118"/>
          <p:cNvSpPr txBox="1"/>
          <p:nvPr>
            <p:ph type="title"/>
          </p:nvPr>
        </p:nvSpPr>
        <p:spPr>
          <a:xfrm>
            <a:off x="532475" y="2291100"/>
            <a:ext cx="77871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Put it all </a:t>
            </a:r>
            <a:r>
              <a:rPr lang="en"/>
              <a:t>together</a:t>
            </a:r>
            <a:endParaRPr/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19"/>
          <p:cNvSpPr txBox="1"/>
          <p:nvPr>
            <p:ph type="title"/>
          </p:nvPr>
        </p:nvSpPr>
        <p:spPr>
          <a:xfrm>
            <a:off x="168575" y="-68650"/>
            <a:ext cx="8899800" cy="44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Put it on together (Part 1) -- </a:t>
            </a:r>
            <a:r>
              <a:rPr lang="en" sz="2400">
                <a:solidFill>
                  <a:srgbClr val="0000FF"/>
                </a:solidFill>
              </a:rPr>
              <a:t>crud_mysql.py</a:t>
            </a:r>
            <a:endParaRPr sz="2400">
              <a:solidFill>
                <a:srgbClr val="0000FF"/>
              </a:solidFill>
            </a:endParaRPr>
          </a:p>
        </p:txBody>
      </p:sp>
      <p:sp>
        <p:nvSpPr>
          <p:cNvPr id="792" name="Google Shape;792;p119"/>
          <p:cNvSpPr txBox="1"/>
          <p:nvPr/>
        </p:nvSpPr>
        <p:spPr>
          <a:xfrm>
            <a:off x="413850" y="440150"/>
            <a:ext cx="8149500" cy="4644000"/>
          </a:xfrm>
          <a:prstGeom prst="rect">
            <a:avLst/>
          </a:prstGeom>
          <a:solidFill>
            <a:srgbClr val="000000"/>
          </a:solidFill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en" sz="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mysql.connector </a:t>
            </a:r>
            <a:r>
              <a:rPr lang="en" sz="8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as</a:t>
            </a:r>
            <a:r>
              <a:rPr lang="en" sz="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mysql</a:t>
            </a:r>
            <a:endParaRPr sz="8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conn = {}</a:t>
            </a:r>
            <a:r>
              <a:rPr lang="en" sz="800">
                <a:solidFill>
                  <a:srgbClr val="F44747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800">
              <a:solidFill>
                <a:srgbClr val="F4474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cursor = {}</a:t>
            </a:r>
            <a:r>
              <a:rPr lang="en" sz="800">
                <a:solidFill>
                  <a:srgbClr val="F44747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800">
              <a:solidFill>
                <a:srgbClr val="F4474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en" sz="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8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connect</a:t>
            </a:r>
            <a:r>
              <a:rPr lang="en" sz="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():</a:t>
            </a:r>
            <a:endParaRPr sz="8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8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global</a:t>
            </a:r>
            <a:r>
              <a:rPr lang="en" sz="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conn,cursor</a:t>
            </a:r>
            <a:endParaRPr sz="8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8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try</a:t>
            </a:r>
            <a:r>
              <a:rPr lang="en" sz="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8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conn = mysql.connect(</a:t>
            </a:r>
            <a:r>
              <a:rPr lang="en" sz="8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user</a:t>
            </a:r>
            <a:r>
              <a:rPr lang="en" sz="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8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'root'</a:t>
            </a:r>
            <a:r>
              <a:rPr lang="en" sz="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8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password</a:t>
            </a:r>
            <a:r>
              <a:rPr lang="en" sz="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8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'toor'</a:t>
            </a:r>
            <a:r>
              <a:rPr lang="en" sz="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8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 </a:t>
            </a:r>
            <a:r>
              <a:rPr lang="en" sz="8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host</a:t>
            </a:r>
            <a:r>
              <a:rPr lang="en" sz="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8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'127.0.0.1'</a:t>
            </a:r>
            <a:r>
              <a:rPr lang="en" sz="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8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 </a:t>
            </a:r>
            <a:r>
              <a:rPr lang="en" sz="8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database</a:t>
            </a:r>
            <a:r>
              <a:rPr lang="en" sz="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8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'api'</a:t>
            </a:r>
            <a:r>
              <a:rPr lang="en" sz="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8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cursor = conn.cursor()</a:t>
            </a:r>
            <a:endParaRPr sz="8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cursor.execute(</a:t>
            </a:r>
            <a:r>
              <a:rPr lang="en" sz="8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'SET NAMES utf8;'</a:t>
            </a:r>
            <a:r>
              <a:rPr lang="en" sz="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8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cursor.execute(</a:t>
            </a:r>
            <a:r>
              <a:rPr lang="en" sz="8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'SET CHARACTER SET utf8;'</a:t>
            </a:r>
            <a:r>
              <a:rPr lang="en" sz="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8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cursor.execute(</a:t>
            </a:r>
            <a:r>
              <a:rPr lang="en" sz="8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'SET character_set_connection=utf8;'</a:t>
            </a:r>
            <a:r>
              <a:rPr lang="en" sz="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8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8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n" sz="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8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endParaRPr sz="800">
              <a:solidFill>
                <a:srgbClr val="569CD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8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except</a:t>
            </a:r>
            <a:r>
              <a:rPr lang="en" sz="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en" sz="8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Exception</a:t>
            </a:r>
            <a:r>
              <a:rPr lang="en" sz="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 mysql.Error) </a:t>
            </a:r>
            <a:r>
              <a:rPr lang="en" sz="8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as</a:t>
            </a:r>
            <a:r>
              <a:rPr lang="en" sz="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error:</a:t>
            </a:r>
            <a:endParaRPr sz="8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8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8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"Error "</a:t>
            </a:r>
            <a:r>
              <a:rPr lang="en" sz="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 error)</a:t>
            </a:r>
            <a:endParaRPr sz="8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8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n" sz="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8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False</a:t>
            </a:r>
            <a:endParaRPr sz="800">
              <a:solidFill>
                <a:srgbClr val="569CD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en" sz="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8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close</a:t>
            </a:r>
            <a:r>
              <a:rPr lang="en" sz="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():</a:t>
            </a:r>
            <a:endParaRPr sz="8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8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global</a:t>
            </a:r>
            <a:r>
              <a:rPr lang="en" sz="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conn,cursor</a:t>
            </a:r>
            <a:endParaRPr sz="8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8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en" sz="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(conn):</a:t>
            </a:r>
            <a:endParaRPr sz="8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cursor.close()</a:t>
            </a:r>
            <a:endParaRPr sz="8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conn.close()</a:t>
            </a:r>
            <a:endParaRPr sz="8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8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8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"----  closed connection --"</a:t>
            </a:r>
            <a:r>
              <a:rPr lang="en" sz="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8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en" sz="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8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selectAll</a:t>
            </a:r>
            <a:r>
              <a:rPr lang="en" sz="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():</a:t>
            </a:r>
            <a:endParaRPr sz="8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8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global</a:t>
            </a:r>
            <a:r>
              <a:rPr lang="en" sz="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conn,cursor</a:t>
            </a:r>
            <a:endParaRPr sz="8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8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try</a:t>
            </a:r>
            <a:r>
              <a:rPr lang="en" sz="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8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sql = </a:t>
            </a:r>
            <a:r>
              <a:rPr lang="en" sz="8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"select * from source"</a:t>
            </a:r>
            <a:endParaRPr sz="800">
              <a:solidFill>
                <a:srgbClr val="CE917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cursor.execute(sql)</a:t>
            </a:r>
            <a:endParaRPr sz="8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records = cursor.fetchall()</a:t>
            </a:r>
            <a:endParaRPr sz="8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8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en" sz="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row </a:t>
            </a:r>
            <a:r>
              <a:rPr lang="en" sz="8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in</a:t>
            </a:r>
            <a:r>
              <a:rPr lang="en" sz="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records:</a:t>
            </a:r>
            <a:endParaRPr sz="8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" sz="8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en" sz="8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"Id = </a:t>
            </a:r>
            <a:r>
              <a:rPr lang="en" sz="8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{0}</a:t>
            </a:r>
            <a:r>
              <a:rPr lang="en" sz="8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 , Name = </a:t>
            </a:r>
            <a:r>
              <a:rPr lang="en" sz="8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{1}</a:t>
            </a:r>
            <a:r>
              <a:rPr lang="en" sz="8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, Age  = </a:t>
            </a:r>
            <a:r>
              <a:rPr lang="en" sz="8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{2}</a:t>
            </a:r>
            <a:r>
              <a:rPr lang="en" sz="8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, Gender  = </a:t>
            </a:r>
            <a:r>
              <a:rPr lang="en" sz="8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{3}</a:t>
            </a:r>
            <a:r>
              <a:rPr lang="en" sz="8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" sz="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.format(row[</a:t>
            </a:r>
            <a:r>
              <a:rPr lang="en" sz="80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" sz="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],row[</a:t>
            </a:r>
            <a:r>
              <a:rPr lang="en" sz="80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" sz="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],row[</a:t>
            </a:r>
            <a:r>
              <a:rPr lang="en" sz="80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n" sz="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],row[</a:t>
            </a:r>
            <a:r>
              <a:rPr lang="en" sz="80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en" sz="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]))</a:t>
            </a:r>
            <a:endParaRPr sz="8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8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except</a:t>
            </a:r>
            <a:r>
              <a:rPr lang="en" sz="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en" sz="8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Exception</a:t>
            </a:r>
            <a:r>
              <a:rPr lang="en" sz="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 mysql.Error) </a:t>
            </a:r>
            <a:r>
              <a:rPr lang="en" sz="8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as</a:t>
            </a:r>
            <a:r>
              <a:rPr lang="en" sz="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error :</a:t>
            </a:r>
            <a:endParaRPr sz="8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8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en" sz="8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"Error while fetching data from Mysql."</a:t>
            </a:r>
            <a:r>
              <a:rPr lang="en" sz="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 error)</a:t>
            </a:r>
            <a:endParaRPr sz="8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C586C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0"/>
          <p:cNvSpPr txBox="1"/>
          <p:nvPr>
            <p:ph type="title"/>
          </p:nvPr>
        </p:nvSpPr>
        <p:spPr>
          <a:xfrm>
            <a:off x="244125" y="0"/>
            <a:ext cx="8899800" cy="48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Put it on together (Part 2)-- </a:t>
            </a:r>
            <a:r>
              <a:rPr lang="en" sz="2400">
                <a:solidFill>
                  <a:srgbClr val="0000FF"/>
                </a:solidFill>
              </a:rPr>
              <a:t>crud_mysql.py</a:t>
            </a:r>
            <a:endParaRPr sz="2400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8" name="Google Shape;798;p120"/>
          <p:cNvSpPr txBox="1"/>
          <p:nvPr/>
        </p:nvSpPr>
        <p:spPr>
          <a:xfrm>
            <a:off x="431400" y="484200"/>
            <a:ext cx="8281200" cy="4724700"/>
          </a:xfrm>
          <a:prstGeom prst="rect">
            <a:avLst/>
          </a:prstGeom>
          <a:solidFill>
            <a:srgbClr val="000000"/>
          </a:solidFill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b="1" lang="en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9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insert</a:t>
            </a:r>
            <a:r>
              <a:rPr b="1" lang="en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" sz="9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data_to_insert</a:t>
            </a:r>
            <a:r>
              <a:rPr b="1" lang="en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):</a:t>
            </a:r>
            <a:endParaRPr b="1" sz="9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en" sz="9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global</a:t>
            </a:r>
            <a:r>
              <a:rPr b="1" lang="en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conn,cursor</a:t>
            </a:r>
            <a:endParaRPr b="1" sz="9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en" sz="9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try</a:t>
            </a:r>
            <a:r>
              <a:rPr b="1" lang="en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b="1" sz="9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insert_sql = </a:t>
            </a:r>
            <a:r>
              <a:rPr b="1" lang="en" sz="9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"insert into target values(%s,%s,%s,%s)"</a:t>
            </a:r>
            <a:endParaRPr b="1" sz="900">
              <a:solidFill>
                <a:srgbClr val="CE917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b="1" lang="en" sz="900">
                <a:solidFill>
                  <a:srgbClr val="6A9955"/>
                </a:solidFill>
                <a:latin typeface="Courier New"/>
                <a:ea typeface="Courier New"/>
                <a:cs typeface="Courier New"/>
                <a:sym typeface="Courier New"/>
              </a:rPr>
              <a:t>#data_to_insert = (5, 'สมเจตน์', 25,'male')</a:t>
            </a:r>
            <a:endParaRPr b="1" sz="900">
              <a:solidFill>
                <a:srgbClr val="6A995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cursor.execute(insert_sql, data_to_insert)</a:t>
            </a:r>
            <a:endParaRPr b="1" sz="9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conn.commit()</a:t>
            </a:r>
            <a:endParaRPr b="1" sz="9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count = cursor.rowcount</a:t>
            </a:r>
            <a:endParaRPr b="1" sz="9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en" sz="9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except</a:t>
            </a:r>
            <a:r>
              <a:rPr b="1" lang="en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b="1" lang="en" sz="9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Exception</a:t>
            </a:r>
            <a:r>
              <a:rPr b="1" lang="en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 mysql.Error) </a:t>
            </a:r>
            <a:r>
              <a:rPr b="1" lang="en" sz="9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as</a:t>
            </a:r>
            <a:r>
              <a:rPr b="1" lang="en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error :</a:t>
            </a:r>
            <a:endParaRPr b="1" sz="9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b="1" lang="en" sz="9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b="1" lang="en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b="1" lang="en" sz="9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"Error while fetching data from Mysql."</a:t>
            </a:r>
            <a:r>
              <a:rPr b="1" lang="en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 error)</a:t>
            </a:r>
            <a:endParaRPr b="1" sz="9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b="1" lang="en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9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updateTable</a:t>
            </a:r>
            <a:r>
              <a:rPr b="1" lang="en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" sz="9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b="1" lang="en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en" sz="9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newid</a:t>
            </a:r>
            <a:r>
              <a:rPr b="1" lang="en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):</a:t>
            </a:r>
            <a:endParaRPr b="1" sz="9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en" sz="9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global</a:t>
            </a:r>
            <a:r>
              <a:rPr b="1" lang="en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conn,cursor</a:t>
            </a:r>
            <a:endParaRPr b="1" sz="9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en" sz="9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try</a:t>
            </a:r>
            <a:r>
              <a:rPr b="1" lang="en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b="1" sz="9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sql_update = </a:t>
            </a:r>
            <a:r>
              <a:rPr b="1" lang="en" sz="9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"Update target set id = %s where id = %s"""</a:t>
            </a:r>
            <a:endParaRPr b="1" sz="900">
              <a:solidFill>
                <a:srgbClr val="CE917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cursor.execute(sql_update, (newid,</a:t>
            </a:r>
            <a:r>
              <a:rPr b="1" lang="en" sz="9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b="1" lang="en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))</a:t>
            </a:r>
            <a:endParaRPr b="1" sz="9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conn.commit()</a:t>
            </a:r>
            <a:endParaRPr b="1" sz="9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count = cursor.rowcount</a:t>
            </a:r>
            <a:endParaRPr b="1" sz="9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b="1" lang="en" sz="9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b="1" lang="en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(count, </a:t>
            </a:r>
            <a:r>
              <a:rPr b="1" lang="en" sz="9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"Record Updated successfully "</a:t>
            </a:r>
            <a:r>
              <a:rPr b="1" lang="en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1" sz="9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en" sz="9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except</a:t>
            </a:r>
            <a:r>
              <a:rPr b="1" lang="en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b="1" lang="en" sz="9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Exception</a:t>
            </a:r>
            <a:r>
              <a:rPr b="1" lang="en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 mysql.Error) </a:t>
            </a:r>
            <a:r>
              <a:rPr b="1" lang="en" sz="9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as</a:t>
            </a:r>
            <a:r>
              <a:rPr b="1" lang="en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error:</a:t>
            </a:r>
            <a:endParaRPr b="1" sz="9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b="1" lang="en" sz="9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b="1" lang="en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" sz="9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"Error in update operation"</a:t>
            </a:r>
            <a:r>
              <a:rPr b="1" lang="en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 error)</a:t>
            </a:r>
            <a:endParaRPr b="1" sz="9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b="1" lang="en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9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deleteData</a:t>
            </a:r>
            <a:r>
              <a:rPr b="1" lang="en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" sz="9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b="1" lang="en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):</a:t>
            </a:r>
            <a:endParaRPr b="1" sz="9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en" sz="9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global</a:t>
            </a:r>
            <a:r>
              <a:rPr b="1" lang="en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conn,cursor</a:t>
            </a:r>
            <a:endParaRPr b="1" sz="9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en" sz="9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try</a:t>
            </a:r>
            <a:r>
              <a:rPr b="1" lang="en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b="1" sz="9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cursor = conn.cursor()</a:t>
            </a:r>
            <a:endParaRPr b="1" sz="9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sql_delete_query = </a:t>
            </a:r>
            <a:r>
              <a:rPr b="1" lang="en" sz="9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"Delete from target where id = %s"</a:t>
            </a:r>
            <a:endParaRPr b="1" sz="900">
              <a:solidFill>
                <a:srgbClr val="CE917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cursor.execute(sql_delete_query, (</a:t>
            </a:r>
            <a:r>
              <a:rPr b="1" lang="en" sz="9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b="1" lang="en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,))</a:t>
            </a:r>
            <a:endParaRPr b="1" sz="9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conn.commit()</a:t>
            </a:r>
            <a:endParaRPr b="1" sz="9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count = cursor.rowcount</a:t>
            </a:r>
            <a:endParaRPr b="1" sz="9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b="1" lang="en" sz="9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b="1" lang="en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(count, </a:t>
            </a:r>
            <a:r>
              <a:rPr b="1" lang="en" sz="9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"Record deleted successfully "</a:t>
            </a:r>
            <a:r>
              <a:rPr b="1" lang="en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1" sz="9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en" sz="9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except</a:t>
            </a:r>
            <a:r>
              <a:rPr b="1" lang="en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b="1" lang="en" sz="9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Exception</a:t>
            </a:r>
            <a:r>
              <a:rPr b="1" lang="en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 mysql.Error) </a:t>
            </a:r>
            <a:r>
              <a:rPr b="1" lang="en" sz="9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as</a:t>
            </a:r>
            <a:r>
              <a:rPr b="1" lang="en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error:</a:t>
            </a:r>
            <a:endParaRPr b="1" sz="9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b="1" lang="en" sz="9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b="1" lang="en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" sz="9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"Error in Delete operation"</a:t>
            </a:r>
            <a:r>
              <a:rPr b="1" lang="en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 error)</a:t>
            </a:r>
            <a:endParaRPr b="1" sz="9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569CD6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p121"/>
          <p:cNvSpPr txBox="1"/>
          <p:nvPr>
            <p:ph type="title"/>
          </p:nvPr>
        </p:nvSpPr>
        <p:spPr>
          <a:xfrm>
            <a:off x="532475" y="2291100"/>
            <a:ext cx="77871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Call from other file</a:t>
            </a:r>
            <a:endParaRPr/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7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p122"/>
          <p:cNvSpPr txBox="1"/>
          <p:nvPr>
            <p:ph type="title"/>
          </p:nvPr>
        </p:nvSpPr>
        <p:spPr>
          <a:xfrm>
            <a:off x="244125" y="0"/>
            <a:ext cx="8899800" cy="44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Put it on together (Part 3)-- </a:t>
            </a:r>
            <a:r>
              <a:rPr lang="en" sz="2400">
                <a:solidFill>
                  <a:srgbClr val="0000FF"/>
                </a:solidFill>
              </a:rPr>
              <a:t>test_mysql.py</a:t>
            </a:r>
            <a:endParaRPr sz="2400">
              <a:solidFill>
                <a:srgbClr val="0000FF"/>
              </a:solidFill>
            </a:endParaRPr>
          </a:p>
        </p:txBody>
      </p:sp>
      <p:sp>
        <p:nvSpPr>
          <p:cNvPr id="809" name="Google Shape;809;p122"/>
          <p:cNvSpPr txBox="1"/>
          <p:nvPr/>
        </p:nvSpPr>
        <p:spPr>
          <a:xfrm>
            <a:off x="413850" y="536300"/>
            <a:ext cx="8149500" cy="3738600"/>
          </a:xfrm>
          <a:prstGeom prst="rect">
            <a:avLst/>
          </a:prstGeom>
          <a:solidFill>
            <a:srgbClr val="000000"/>
          </a:solidFill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b="1" lang="en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crud_mysql </a:t>
            </a:r>
            <a:r>
              <a:rPr b="1" lang="en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as</a:t>
            </a:r>
            <a:r>
              <a:rPr b="1" lang="en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my</a:t>
            </a:r>
            <a:endParaRPr b="1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my.connect()</a:t>
            </a:r>
            <a:endParaRPr b="1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data_to_insert = (</a:t>
            </a:r>
            <a:r>
              <a:rPr b="1" lang="en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6</a:t>
            </a:r>
            <a:r>
              <a:rPr b="1" lang="en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en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'สมเจตน์'</a:t>
            </a:r>
            <a:r>
              <a:rPr b="1" lang="en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en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26</a:t>
            </a:r>
            <a:r>
              <a:rPr b="1" lang="en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b="1" lang="en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'male'</a:t>
            </a:r>
            <a:r>
              <a:rPr b="1" lang="en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1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my.insert(data_to_insert)</a:t>
            </a:r>
            <a:endParaRPr b="1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#my.updateTable(</a:t>
            </a:r>
            <a:r>
              <a:rPr b="1" lang="en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6</a:t>
            </a:r>
            <a:r>
              <a:rPr b="1" lang="en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b="1" lang="en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10</a:t>
            </a:r>
            <a:r>
              <a:rPr b="1" lang="en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1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#my.deleteData(</a:t>
            </a:r>
            <a:r>
              <a:rPr b="1" lang="en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10</a:t>
            </a:r>
            <a:r>
              <a:rPr b="1" lang="en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1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my.selectAll()</a:t>
            </a:r>
            <a:endParaRPr b="1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my.close()</a:t>
            </a:r>
            <a:endParaRPr b="1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3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p123"/>
          <p:cNvSpPr txBox="1"/>
          <p:nvPr>
            <p:ph type="title"/>
          </p:nvPr>
        </p:nvSpPr>
        <p:spPr>
          <a:xfrm>
            <a:off x="532475" y="2291100"/>
            <a:ext cx="77871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Flask</a:t>
            </a:r>
            <a:endParaRPr/>
          </a:p>
        </p:txBody>
      </p:sp>
      <p:pic>
        <p:nvPicPr>
          <p:cNvPr id="815" name="Google Shape;815;p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97275" y="214400"/>
            <a:ext cx="2857500" cy="160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p124"/>
          <p:cNvSpPr txBox="1"/>
          <p:nvPr>
            <p:ph type="title"/>
          </p:nvPr>
        </p:nvSpPr>
        <p:spPr>
          <a:xfrm>
            <a:off x="147050" y="0"/>
            <a:ext cx="85206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Prepare Environment</a:t>
            </a:r>
            <a:endParaRPr/>
          </a:p>
        </p:txBody>
      </p:sp>
      <p:sp>
        <p:nvSpPr>
          <p:cNvPr id="821" name="Google Shape;821;p124"/>
          <p:cNvSpPr txBox="1"/>
          <p:nvPr/>
        </p:nvSpPr>
        <p:spPr>
          <a:xfrm>
            <a:off x="2365675" y="1475675"/>
            <a:ext cx="3966900" cy="5217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pip install flask</a:t>
            </a:r>
            <a:endParaRPr sz="18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822" name="Google Shape;822;p124"/>
          <p:cNvSpPr txBox="1"/>
          <p:nvPr/>
        </p:nvSpPr>
        <p:spPr>
          <a:xfrm>
            <a:off x="1856525" y="3027275"/>
            <a:ext cx="5752200" cy="1819800"/>
          </a:xfrm>
          <a:prstGeom prst="rect">
            <a:avLst/>
          </a:prstGeom>
          <a:solidFill>
            <a:srgbClr val="000000"/>
          </a:solidFill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python -m flask --version</a:t>
            </a:r>
            <a:endParaRPr sz="1800">
              <a:solidFill>
                <a:srgbClr val="FFFFFF"/>
              </a:solidFill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999999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Python 3.8.5</a:t>
            </a:r>
            <a:endParaRPr sz="1800">
              <a:solidFill>
                <a:srgbClr val="999999"/>
              </a:solidFill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999999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Flask 1.1.2</a:t>
            </a:r>
            <a:endParaRPr sz="1800">
              <a:solidFill>
                <a:srgbClr val="999999"/>
              </a:solidFill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999999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Werkzeug 1.0.1</a:t>
            </a:r>
            <a:endParaRPr sz="1800">
              <a:solidFill>
                <a:srgbClr val="999999"/>
              </a:solidFill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6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p125"/>
          <p:cNvSpPr txBox="1"/>
          <p:nvPr>
            <p:ph type="title"/>
          </p:nvPr>
        </p:nvSpPr>
        <p:spPr>
          <a:xfrm>
            <a:off x="147050" y="0"/>
            <a:ext cx="85206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API summary</a:t>
            </a:r>
            <a:endParaRPr/>
          </a:p>
        </p:txBody>
      </p:sp>
      <p:sp>
        <p:nvSpPr>
          <p:cNvPr id="828" name="Google Shape;828;p125"/>
          <p:cNvSpPr/>
          <p:nvPr/>
        </p:nvSpPr>
        <p:spPr>
          <a:xfrm>
            <a:off x="1733725" y="1350447"/>
            <a:ext cx="3181275" cy="951100"/>
          </a:xfrm>
          <a:custGeom>
            <a:rect b="b" l="l" r="r" t="t"/>
            <a:pathLst>
              <a:path extrusionOk="0" h="38044" w="127251">
                <a:moveTo>
                  <a:pt x="0" y="29869"/>
                </a:moveTo>
                <a:cubicBezTo>
                  <a:pt x="7879" y="24893"/>
                  <a:pt x="27962" y="-167"/>
                  <a:pt x="47275" y="11"/>
                </a:cubicBezTo>
                <a:cubicBezTo>
                  <a:pt x="66588" y="189"/>
                  <a:pt x="102548" y="24596"/>
                  <a:pt x="115877" y="30935"/>
                </a:cubicBezTo>
                <a:cubicBezTo>
                  <a:pt x="129206" y="37274"/>
                  <a:pt x="125355" y="36859"/>
                  <a:pt x="127251" y="38044"/>
                </a:cubicBezTo>
              </a:path>
            </a:pathLst>
          </a:cu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829" name="Google Shape;829;p125"/>
          <p:cNvSpPr/>
          <p:nvPr/>
        </p:nvSpPr>
        <p:spPr>
          <a:xfrm>
            <a:off x="4959450" y="1795025"/>
            <a:ext cx="1381800" cy="19194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0" name="Google Shape;830;p125"/>
          <p:cNvSpPr/>
          <p:nvPr/>
        </p:nvSpPr>
        <p:spPr>
          <a:xfrm>
            <a:off x="423050" y="1734150"/>
            <a:ext cx="1266300" cy="19194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831" name="Google Shape;831;p125"/>
          <p:cNvSpPr/>
          <p:nvPr/>
        </p:nvSpPr>
        <p:spPr>
          <a:xfrm>
            <a:off x="1698175" y="3207950"/>
            <a:ext cx="3252375" cy="740900"/>
          </a:xfrm>
          <a:custGeom>
            <a:rect b="b" l="l" r="r" t="t"/>
            <a:pathLst>
              <a:path extrusionOk="0" h="29636" w="130095">
                <a:moveTo>
                  <a:pt x="130095" y="6398"/>
                </a:moveTo>
                <a:cubicBezTo>
                  <a:pt x="119076" y="10249"/>
                  <a:pt x="85664" y="30569"/>
                  <a:pt x="63981" y="29503"/>
                </a:cubicBezTo>
                <a:cubicBezTo>
                  <a:pt x="42299" y="28437"/>
                  <a:pt x="10664" y="4917"/>
                  <a:pt x="0" y="0"/>
                </a:cubicBezTo>
              </a:path>
            </a:pathLst>
          </a:cu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832" name="Google Shape;832;p125"/>
          <p:cNvSpPr txBox="1"/>
          <p:nvPr/>
        </p:nvSpPr>
        <p:spPr>
          <a:xfrm>
            <a:off x="1901038" y="973375"/>
            <a:ext cx="1030800" cy="59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Comfortaa"/>
                <a:ea typeface="Comfortaa"/>
                <a:cs typeface="Comfortaa"/>
                <a:sym typeface="Comfortaa"/>
              </a:rPr>
              <a:t>Request</a:t>
            </a:r>
            <a:endParaRPr b="1" sz="15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833" name="Google Shape;833;p125"/>
          <p:cNvSpPr txBox="1"/>
          <p:nvPr/>
        </p:nvSpPr>
        <p:spPr>
          <a:xfrm>
            <a:off x="2702315" y="3948850"/>
            <a:ext cx="1244100" cy="59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Comfortaa"/>
                <a:ea typeface="Comfortaa"/>
                <a:cs typeface="Comfortaa"/>
                <a:sym typeface="Comfortaa"/>
              </a:rPr>
              <a:t>Response</a:t>
            </a:r>
            <a:endParaRPr b="1" sz="15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834" name="Google Shape;834;p125"/>
          <p:cNvSpPr txBox="1"/>
          <p:nvPr/>
        </p:nvSpPr>
        <p:spPr>
          <a:xfrm>
            <a:off x="645225" y="1305750"/>
            <a:ext cx="10308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Client</a:t>
            </a:r>
            <a:endParaRPr/>
          </a:p>
        </p:txBody>
      </p:sp>
      <p:sp>
        <p:nvSpPr>
          <p:cNvPr id="835" name="Google Shape;835;p125"/>
          <p:cNvSpPr txBox="1"/>
          <p:nvPr/>
        </p:nvSpPr>
        <p:spPr>
          <a:xfrm>
            <a:off x="5134950" y="1350450"/>
            <a:ext cx="10308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Server</a:t>
            </a:r>
            <a:endParaRPr/>
          </a:p>
        </p:txBody>
      </p:sp>
      <p:sp>
        <p:nvSpPr>
          <p:cNvPr id="836" name="Google Shape;836;p125"/>
          <p:cNvSpPr txBox="1"/>
          <p:nvPr/>
        </p:nvSpPr>
        <p:spPr>
          <a:xfrm>
            <a:off x="2649000" y="2856125"/>
            <a:ext cx="1768500" cy="9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b="1" sz="900"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lang="en" sz="90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"age"</a:t>
            </a:r>
            <a:r>
              <a:rPr b="1" lang="en" sz="90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b="1" lang="en" sz="900">
                <a:solidFill>
                  <a:srgbClr val="0451A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"25"</a:t>
            </a:r>
            <a:r>
              <a:rPr b="1" lang="en" sz="90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b="1" sz="900"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lang="en" sz="90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"gender"</a:t>
            </a:r>
            <a:r>
              <a:rPr b="1" lang="en" sz="90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b="1" lang="en" sz="900">
                <a:solidFill>
                  <a:srgbClr val="0451A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"male"</a:t>
            </a:r>
            <a:r>
              <a:rPr b="1" lang="en" sz="90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b="1" sz="900"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lang="en" sz="90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"name"</a:t>
            </a:r>
            <a:r>
              <a:rPr b="1" lang="en" sz="90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b="1" lang="en" sz="900">
                <a:solidFill>
                  <a:srgbClr val="0451A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"คุณ jan"</a:t>
            </a:r>
            <a:endParaRPr b="1" sz="900">
              <a:solidFill>
                <a:srgbClr val="0451A5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sz="1100"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837" name="Google Shape;837;p125"/>
          <p:cNvSpPr txBox="1"/>
          <p:nvPr/>
        </p:nvSpPr>
        <p:spPr>
          <a:xfrm>
            <a:off x="3156875" y="619675"/>
            <a:ext cx="1608300" cy="9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b="1" sz="1100"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lang="en" sz="110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"age"</a:t>
            </a:r>
            <a:r>
              <a:rPr b="1" lang="en" sz="110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b="1" lang="en" sz="1100">
                <a:solidFill>
                  <a:srgbClr val="0451A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"25"</a:t>
            </a:r>
            <a:r>
              <a:rPr b="1" lang="en" sz="110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b="1" sz="1100"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lang="en" sz="110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"name"</a:t>
            </a:r>
            <a:r>
              <a:rPr b="1" lang="en" sz="110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b="1" lang="en" sz="1100">
                <a:solidFill>
                  <a:srgbClr val="0451A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"jan"</a:t>
            </a:r>
            <a:endParaRPr b="1" sz="1100">
              <a:solidFill>
                <a:srgbClr val="0451A5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sz="1100"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838" name="Google Shape;838;p125"/>
          <p:cNvSpPr txBox="1"/>
          <p:nvPr/>
        </p:nvSpPr>
        <p:spPr>
          <a:xfrm>
            <a:off x="4959450" y="2129950"/>
            <a:ext cx="1244100" cy="3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Comfortaa"/>
                <a:ea typeface="Comfortaa"/>
                <a:cs typeface="Comfortaa"/>
                <a:sym typeface="Comfortaa"/>
              </a:rPr>
              <a:t>Dictionary</a:t>
            </a:r>
            <a:endParaRPr b="1" sz="15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839" name="Google Shape;839;p125"/>
          <p:cNvSpPr txBox="1"/>
          <p:nvPr/>
        </p:nvSpPr>
        <p:spPr>
          <a:xfrm>
            <a:off x="5097125" y="3149825"/>
            <a:ext cx="1244100" cy="3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Comfortaa"/>
                <a:ea typeface="Comfortaa"/>
                <a:cs typeface="Comfortaa"/>
                <a:sym typeface="Comfortaa"/>
              </a:rPr>
              <a:t>json</a:t>
            </a:r>
            <a:endParaRPr b="1" sz="1700"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840" name="Google Shape;840;p125"/>
          <p:cNvPicPr preferRelativeResize="0"/>
          <p:nvPr/>
        </p:nvPicPr>
        <p:blipFill rotWithShape="1">
          <a:blip r:embed="rId3">
            <a:alphaModFix/>
          </a:blip>
          <a:srcRect b="0" l="21860" r="21855" t="0"/>
          <a:stretch/>
        </p:blipFill>
        <p:spPr>
          <a:xfrm>
            <a:off x="794025" y="1789025"/>
            <a:ext cx="524344" cy="52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1" name="Google Shape;841;p125"/>
          <p:cNvPicPr preferRelativeResize="0"/>
          <p:nvPr/>
        </p:nvPicPr>
        <p:blipFill rotWithShape="1">
          <a:blip r:embed="rId4">
            <a:alphaModFix/>
          </a:blip>
          <a:srcRect b="0" l="21499" r="22219" t="0"/>
          <a:stretch/>
        </p:blipFill>
        <p:spPr>
          <a:xfrm>
            <a:off x="717813" y="2395200"/>
            <a:ext cx="600323" cy="59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2" name="Google Shape;842;p125"/>
          <p:cNvPicPr preferRelativeResize="0"/>
          <p:nvPr/>
        </p:nvPicPr>
        <p:blipFill rotWithShape="1">
          <a:blip r:embed="rId5">
            <a:alphaModFix/>
          </a:blip>
          <a:srcRect b="0" l="20060" r="19607" t="0"/>
          <a:stretch/>
        </p:blipFill>
        <p:spPr>
          <a:xfrm>
            <a:off x="898825" y="3046325"/>
            <a:ext cx="314741" cy="52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7"/>
          <p:cNvSpPr txBox="1"/>
          <p:nvPr>
            <p:ph type="title"/>
          </p:nvPr>
        </p:nvSpPr>
        <p:spPr>
          <a:xfrm>
            <a:off x="-75" y="-88500"/>
            <a:ext cx="8002500" cy="49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Programming Language</a:t>
            </a:r>
            <a:endParaRPr/>
          </a:p>
        </p:txBody>
      </p:sp>
      <p:sp>
        <p:nvSpPr>
          <p:cNvPr id="182" name="Google Shape;182;p27"/>
          <p:cNvSpPr txBox="1"/>
          <p:nvPr/>
        </p:nvSpPr>
        <p:spPr>
          <a:xfrm>
            <a:off x="111950" y="4738225"/>
            <a:ext cx="7008600" cy="3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Image Source </a:t>
            </a:r>
            <a:r>
              <a:rPr lang="en" sz="1100" u="sng">
                <a:solidFill>
                  <a:schemeClr val="hlink"/>
                </a:solidFill>
                <a:hlinkClick r:id="rId3"/>
              </a:rPr>
              <a:t>https://www.codingdojo.com/blog/top-7-programming-languages-of-2020</a:t>
            </a:r>
            <a:endParaRPr sz="1200"/>
          </a:p>
        </p:txBody>
      </p:sp>
      <p:pic>
        <p:nvPicPr>
          <p:cNvPr id="183" name="Google Shape;183;p27"/>
          <p:cNvPicPr preferRelativeResize="0"/>
          <p:nvPr/>
        </p:nvPicPr>
        <p:blipFill rotWithShape="1">
          <a:blip r:embed="rId4">
            <a:alphaModFix/>
          </a:blip>
          <a:srcRect b="3264" l="3289" r="5085" t="14309"/>
          <a:stretch/>
        </p:blipFill>
        <p:spPr>
          <a:xfrm>
            <a:off x="1337950" y="427129"/>
            <a:ext cx="5782599" cy="44538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6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p126"/>
          <p:cNvSpPr txBox="1"/>
          <p:nvPr>
            <p:ph type="title"/>
          </p:nvPr>
        </p:nvSpPr>
        <p:spPr>
          <a:xfrm>
            <a:off x="532475" y="2291100"/>
            <a:ext cx="77871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Request with json</a:t>
            </a:r>
            <a:endParaRPr/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p127"/>
          <p:cNvSpPr txBox="1"/>
          <p:nvPr/>
        </p:nvSpPr>
        <p:spPr>
          <a:xfrm>
            <a:off x="883175" y="497625"/>
            <a:ext cx="7020000" cy="3092400"/>
          </a:xfrm>
          <a:prstGeom prst="rect">
            <a:avLst/>
          </a:prstGeom>
          <a:solidFill>
            <a:srgbClr val="000000"/>
          </a:solidFill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flask </a:t>
            </a:r>
            <a:r>
              <a:rPr lang="en" sz="12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Flask, request, jsonify</a:t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json</a:t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app = Flask(</a:t>
            </a:r>
            <a:r>
              <a:rPr lang="en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__name__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A9955"/>
                </a:solidFill>
                <a:latin typeface="Courier New"/>
                <a:ea typeface="Courier New"/>
                <a:cs typeface="Courier New"/>
                <a:sym typeface="Courier New"/>
              </a:rPr>
              <a:t>#test</a:t>
            </a:r>
            <a:endParaRPr sz="1200">
              <a:solidFill>
                <a:srgbClr val="6A995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@app.route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2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'/echo'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methods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=[</a:t>
            </a:r>
            <a:r>
              <a:rPr lang="en" sz="12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'POST'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12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'GET'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]) </a:t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2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foo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():    </a:t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data = request.json</a:t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2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2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type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(data))</a:t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2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()</a:t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2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2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"------------------------- ECHO --------------------------"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2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(data)</a:t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2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2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"---------------------------------------------------------"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2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jsonify(data)</a:t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__name__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== </a:t>
            </a:r>
            <a:r>
              <a:rPr lang="en" sz="12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'__main__'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app.run(</a:t>
            </a:r>
            <a:r>
              <a:rPr lang="en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debug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2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port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20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80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host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2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'0.0.0.0'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CC28C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853" name="Google Shape;853;p127"/>
          <p:cNvSpPr txBox="1"/>
          <p:nvPr/>
        </p:nvSpPr>
        <p:spPr>
          <a:xfrm>
            <a:off x="0" y="0"/>
            <a:ext cx="7366800" cy="5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rPr>
              <a:t>Flask API :   </a:t>
            </a:r>
            <a:r>
              <a:rPr b="1" lang="en" sz="2600">
                <a:solidFill>
                  <a:srgbClr val="0000FF"/>
                </a:solidFill>
                <a:latin typeface="Comfortaa"/>
                <a:ea typeface="Comfortaa"/>
                <a:cs typeface="Comfortaa"/>
                <a:sym typeface="Comfortaa"/>
              </a:rPr>
              <a:t> flask_echo.py</a:t>
            </a:r>
            <a:endParaRPr>
              <a:solidFill>
                <a:srgbClr val="0000FF"/>
              </a:solidFill>
            </a:endParaRPr>
          </a:p>
        </p:txBody>
      </p:sp>
      <p:pic>
        <p:nvPicPr>
          <p:cNvPr id="854" name="Google Shape;854;p1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7175" y="3687823"/>
            <a:ext cx="6092000" cy="129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8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p128"/>
          <p:cNvSpPr txBox="1"/>
          <p:nvPr>
            <p:ph type="title"/>
          </p:nvPr>
        </p:nvSpPr>
        <p:spPr>
          <a:xfrm>
            <a:off x="147050" y="0"/>
            <a:ext cx="85206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Run &amp; Allow Access</a:t>
            </a:r>
            <a:endParaRPr/>
          </a:p>
        </p:txBody>
      </p:sp>
      <p:pic>
        <p:nvPicPr>
          <p:cNvPr id="860" name="Google Shape;860;p1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3125" y="691875"/>
            <a:ext cx="5187092" cy="4316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4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p129"/>
          <p:cNvSpPr txBox="1"/>
          <p:nvPr>
            <p:ph type="title"/>
          </p:nvPr>
        </p:nvSpPr>
        <p:spPr>
          <a:xfrm>
            <a:off x="147050" y="0"/>
            <a:ext cx="85206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 with Postman</a:t>
            </a:r>
            <a:endParaRPr/>
          </a:p>
        </p:txBody>
      </p:sp>
      <p:pic>
        <p:nvPicPr>
          <p:cNvPr id="866" name="Google Shape;866;p1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2025" y="521700"/>
            <a:ext cx="5729180" cy="46218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0"/>
          <p:cNvSpPr txBox="1"/>
          <p:nvPr>
            <p:ph type="title"/>
          </p:nvPr>
        </p:nvSpPr>
        <p:spPr>
          <a:xfrm>
            <a:off x="147050" y="0"/>
            <a:ext cx="85206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Recall dictionary data type : </a:t>
            </a:r>
            <a:endParaRPr/>
          </a:p>
        </p:txBody>
      </p:sp>
      <p:sp>
        <p:nvSpPr>
          <p:cNvPr id="872" name="Google Shape;872;p130"/>
          <p:cNvSpPr txBox="1"/>
          <p:nvPr/>
        </p:nvSpPr>
        <p:spPr>
          <a:xfrm>
            <a:off x="230900" y="1172150"/>
            <a:ext cx="3581400" cy="3493200"/>
          </a:xfrm>
          <a:prstGeom prst="rect">
            <a:avLst/>
          </a:prstGeom>
          <a:solidFill>
            <a:srgbClr val="000000"/>
          </a:solidFill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A9955"/>
                </a:solidFill>
                <a:latin typeface="Courier New"/>
                <a:ea typeface="Courier New"/>
                <a:cs typeface="Courier New"/>
                <a:sym typeface="Courier New"/>
              </a:rPr>
              <a:t># dictionary</a:t>
            </a:r>
            <a:endParaRPr sz="1200">
              <a:solidFill>
                <a:srgbClr val="6A995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data = {</a:t>
            </a:r>
            <a:r>
              <a:rPr lang="en" sz="12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'age'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12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'25'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2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'name'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12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'เจน'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} </a:t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2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type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(data))</a:t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A9955"/>
                </a:solidFill>
                <a:latin typeface="Courier New"/>
                <a:ea typeface="Courier New"/>
                <a:cs typeface="Courier New"/>
                <a:sym typeface="Courier New"/>
              </a:rPr>
              <a:t>#Access Dictionary</a:t>
            </a:r>
            <a:endParaRPr sz="1200">
              <a:solidFill>
                <a:srgbClr val="6A995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(data[</a:t>
            </a:r>
            <a:r>
              <a:rPr lang="en" sz="12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"name"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])</a:t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A9955"/>
                </a:solidFill>
                <a:latin typeface="Courier New"/>
                <a:ea typeface="Courier New"/>
                <a:cs typeface="Courier New"/>
                <a:sym typeface="Courier New"/>
              </a:rPr>
              <a:t>#Modify Dict</a:t>
            </a:r>
            <a:endParaRPr sz="1200">
              <a:solidFill>
                <a:srgbClr val="6A995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data[</a:t>
            </a:r>
            <a:r>
              <a:rPr lang="en" sz="12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"name"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] = </a:t>
            </a:r>
            <a:r>
              <a:rPr lang="en" sz="12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"นุ่น"</a:t>
            </a:r>
            <a:endParaRPr sz="1200">
              <a:solidFill>
                <a:srgbClr val="CE917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(data[</a:t>
            </a:r>
            <a:r>
              <a:rPr lang="en" sz="12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"name"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])</a:t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A9955"/>
                </a:solidFill>
                <a:latin typeface="Courier New"/>
                <a:ea typeface="Courier New"/>
                <a:cs typeface="Courier New"/>
                <a:sym typeface="Courier New"/>
              </a:rPr>
              <a:t># add dict</a:t>
            </a:r>
            <a:endParaRPr sz="1200">
              <a:solidFill>
                <a:srgbClr val="6A995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data[</a:t>
            </a:r>
            <a:r>
              <a:rPr lang="en" sz="12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"friend"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] = </a:t>
            </a:r>
            <a:r>
              <a:rPr lang="en" sz="12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"โบ"</a:t>
            </a:r>
            <a:endParaRPr sz="1200">
              <a:solidFill>
                <a:srgbClr val="CE917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(data)</a:t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A9955"/>
                </a:solidFill>
                <a:latin typeface="Courier New"/>
                <a:ea typeface="Courier New"/>
                <a:cs typeface="Courier New"/>
                <a:sym typeface="Courier New"/>
              </a:rPr>
              <a:t>#delete dict</a:t>
            </a:r>
            <a:endParaRPr sz="1200">
              <a:solidFill>
                <a:srgbClr val="6A995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del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data[</a:t>
            </a:r>
            <a:r>
              <a:rPr lang="en" sz="12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"friend"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(data)</a:t>
            </a:r>
            <a:endParaRPr sz="1200">
              <a:solidFill>
                <a:srgbClr val="C586C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873" name="Google Shape;873;p130"/>
          <p:cNvSpPr/>
          <p:nvPr/>
        </p:nvSpPr>
        <p:spPr>
          <a:xfrm>
            <a:off x="3998825" y="2221575"/>
            <a:ext cx="861900" cy="521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74" name="Google Shape;874;p130"/>
          <p:cNvPicPr preferRelativeResize="0"/>
          <p:nvPr/>
        </p:nvPicPr>
        <p:blipFill rotWithShape="1">
          <a:blip r:embed="rId3">
            <a:alphaModFix/>
          </a:blip>
          <a:srcRect b="0" l="0" r="0" t="3633"/>
          <a:stretch/>
        </p:blipFill>
        <p:spPr>
          <a:xfrm>
            <a:off x="4995350" y="1972750"/>
            <a:ext cx="3978475" cy="976575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875" name="Google Shape;875;p130"/>
          <p:cNvSpPr txBox="1"/>
          <p:nvPr/>
        </p:nvSpPr>
        <p:spPr>
          <a:xfrm>
            <a:off x="675350" y="704750"/>
            <a:ext cx="2817000" cy="46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0000FF"/>
                </a:solidFill>
                <a:latin typeface="Comfortaa"/>
                <a:ea typeface="Comfortaa"/>
                <a:cs typeface="Comfortaa"/>
                <a:sym typeface="Comfortaa"/>
              </a:rPr>
              <a:t>dictionary_test.py</a:t>
            </a:r>
            <a:endParaRPr b="1" sz="2100">
              <a:solidFill>
                <a:srgbClr val="0000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9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p131"/>
          <p:cNvSpPr txBox="1"/>
          <p:nvPr>
            <p:ph type="title"/>
          </p:nvPr>
        </p:nvSpPr>
        <p:spPr>
          <a:xfrm>
            <a:off x="147050" y="0"/>
            <a:ext cx="85206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Stop </a:t>
            </a:r>
            <a:r>
              <a:rPr lang="en"/>
              <a:t>Running </a:t>
            </a:r>
            <a:r>
              <a:rPr lang="en"/>
              <a:t>Server -&gt; Ctrl+C</a:t>
            </a:r>
            <a:endParaRPr/>
          </a:p>
        </p:txBody>
      </p:sp>
      <p:pic>
        <p:nvPicPr>
          <p:cNvPr id="881" name="Google Shape;881;p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89525"/>
            <a:ext cx="8839199" cy="19920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5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p132"/>
          <p:cNvSpPr txBox="1"/>
          <p:nvPr/>
        </p:nvSpPr>
        <p:spPr>
          <a:xfrm>
            <a:off x="883175" y="497625"/>
            <a:ext cx="7020000" cy="3634500"/>
          </a:xfrm>
          <a:prstGeom prst="rect">
            <a:avLst/>
          </a:prstGeom>
          <a:solidFill>
            <a:srgbClr val="000000"/>
          </a:solidFill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flask </a:t>
            </a:r>
            <a:r>
              <a:rPr lang="en" sz="12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Flask, request, jsonify</a:t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json</a:t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app = Flask(</a:t>
            </a:r>
            <a:r>
              <a:rPr lang="en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__name__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A9955"/>
                </a:solidFill>
                <a:latin typeface="Courier New"/>
                <a:ea typeface="Courier New"/>
                <a:cs typeface="Courier New"/>
                <a:sym typeface="Courier New"/>
              </a:rPr>
              <a:t>#test</a:t>
            </a:r>
            <a:endParaRPr sz="1200">
              <a:solidFill>
                <a:srgbClr val="6A995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@app.route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2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'/echo'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methods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=[</a:t>
            </a:r>
            <a:r>
              <a:rPr lang="en" sz="12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'POST'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12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'GET'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]) </a:t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2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foo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():    </a:t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data = request.json</a:t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2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200">
                <a:solidFill>
                  <a:srgbClr val="FF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data["gender"] = "male"</a:t>
            </a:r>
            <a:endParaRPr sz="1200">
              <a:solidFill>
                <a:srgbClr val="FF0000"/>
              </a:solidFill>
              <a:highlight>
                <a:srgbClr val="FFFF00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2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()</a:t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2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2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"------------------------- ECHO --------------------------"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2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(data)</a:t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2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2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"---------------------------------------------------------"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2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jsonify(data)</a:t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__name__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== </a:t>
            </a:r>
            <a:r>
              <a:rPr lang="en" sz="12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'__main__'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app.run(</a:t>
            </a:r>
            <a:r>
              <a:rPr lang="en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debug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2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port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20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80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host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2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'0.0.0.0'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C586C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887" name="Google Shape;887;p132"/>
          <p:cNvSpPr txBox="1"/>
          <p:nvPr/>
        </p:nvSpPr>
        <p:spPr>
          <a:xfrm>
            <a:off x="0" y="0"/>
            <a:ext cx="7366800" cy="5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rPr>
              <a:t>Add data</a:t>
            </a:r>
            <a:r>
              <a:rPr b="1" lang="en" sz="2600"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rPr>
              <a:t> :    </a:t>
            </a:r>
            <a:r>
              <a:rPr b="1" lang="en" sz="2600">
                <a:solidFill>
                  <a:srgbClr val="0000FF"/>
                </a:solidFill>
                <a:latin typeface="Comfortaa"/>
                <a:ea typeface="Comfortaa"/>
                <a:cs typeface="Comfortaa"/>
                <a:sym typeface="Comfortaa"/>
              </a:rPr>
              <a:t>flask_add_data.py</a:t>
            </a:r>
            <a:endParaRPr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p133"/>
          <p:cNvSpPr txBox="1"/>
          <p:nvPr>
            <p:ph type="title"/>
          </p:nvPr>
        </p:nvSpPr>
        <p:spPr>
          <a:xfrm>
            <a:off x="147050" y="0"/>
            <a:ext cx="85206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 with Postman</a:t>
            </a:r>
            <a:endParaRPr/>
          </a:p>
        </p:txBody>
      </p:sp>
      <p:pic>
        <p:nvPicPr>
          <p:cNvPr id="893" name="Google Shape;893;p1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9700" y="639425"/>
            <a:ext cx="4779501" cy="436945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7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p134"/>
          <p:cNvSpPr txBox="1"/>
          <p:nvPr/>
        </p:nvSpPr>
        <p:spPr>
          <a:xfrm>
            <a:off x="883175" y="497625"/>
            <a:ext cx="7020000" cy="3643500"/>
          </a:xfrm>
          <a:prstGeom prst="rect">
            <a:avLst/>
          </a:prstGeom>
          <a:solidFill>
            <a:srgbClr val="000000"/>
          </a:solidFill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flask </a:t>
            </a:r>
            <a:r>
              <a:rPr lang="en" sz="12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Flask, request, jsonify</a:t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json</a:t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app = Flask(</a:t>
            </a:r>
            <a:r>
              <a:rPr lang="en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__name__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A9955"/>
                </a:solidFill>
                <a:latin typeface="Courier New"/>
                <a:ea typeface="Courier New"/>
                <a:cs typeface="Courier New"/>
                <a:sym typeface="Courier New"/>
              </a:rPr>
              <a:t>#test</a:t>
            </a:r>
            <a:endParaRPr sz="1200">
              <a:solidFill>
                <a:srgbClr val="6A995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@app.route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2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'/echo'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methods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=[</a:t>
            </a:r>
            <a:r>
              <a:rPr lang="en" sz="12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'POST'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12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'GET'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]) </a:t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2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foo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():    </a:t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data = request.json</a:t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data[</a:t>
            </a:r>
            <a:r>
              <a:rPr lang="en" sz="12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"gender"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] = </a:t>
            </a:r>
            <a:r>
              <a:rPr lang="en" sz="12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"male"</a:t>
            </a:r>
            <a:endParaRPr sz="1200">
              <a:solidFill>
                <a:srgbClr val="CE917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200">
                <a:solidFill>
                  <a:srgbClr val="FF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data["name"] = "คุณ" + data["name"] </a:t>
            </a:r>
            <a:endParaRPr sz="1200">
              <a:solidFill>
                <a:srgbClr val="FF0000"/>
              </a:solidFill>
              <a:highlight>
                <a:srgbClr val="FFFF00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2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()</a:t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2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2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"------------------------- ECHO --------------------------"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2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(data)</a:t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2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2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"---------------------------------------------------------"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2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jsonify(data)</a:t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__name__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== </a:t>
            </a:r>
            <a:r>
              <a:rPr lang="en" sz="12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'__main__'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app.run(</a:t>
            </a:r>
            <a:r>
              <a:rPr lang="en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debug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2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port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20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80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host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2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'0.0.0.0'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C586C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899" name="Google Shape;899;p134"/>
          <p:cNvSpPr txBox="1"/>
          <p:nvPr/>
        </p:nvSpPr>
        <p:spPr>
          <a:xfrm>
            <a:off x="0" y="0"/>
            <a:ext cx="7366800" cy="5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rPr>
              <a:t>Modify </a:t>
            </a:r>
            <a:r>
              <a:rPr b="1" lang="en" sz="2600"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rPr>
              <a:t>data :    </a:t>
            </a:r>
            <a:r>
              <a:rPr b="1" lang="en" sz="2600">
                <a:solidFill>
                  <a:srgbClr val="0000FF"/>
                </a:solidFill>
                <a:latin typeface="Comfortaa"/>
                <a:ea typeface="Comfortaa"/>
                <a:cs typeface="Comfortaa"/>
                <a:sym typeface="Comfortaa"/>
              </a:rPr>
              <a:t>flask_add_data.py</a:t>
            </a:r>
            <a:endParaRPr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3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p135"/>
          <p:cNvSpPr txBox="1"/>
          <p:nvPr>
            <p:ph type="title"/>
          </p:nvPr>
        </p:nvSpPr>
        <p:spPr>
          <a:xfrm>
            <a:off x="147050" y="0"/>
            <a:ext cx="85206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 with Postman</a:t>
            </a:r>
            <a:endParaRPr/>
          </a:p>
        </p:txBody>
      </p:sp>
      <p:pic>
        <p:nvPicPr>
          <p:cNvPr id="905" name="Google Shape;905;p1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8625" y="521700"/>
            <a:ext cx="4890312" cy="452062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8"/>
          <p:cNvSpPr txBox="1"/>
          <p:nvPr>
            <p:ph type="title"/>
          </p:nvPr>
        </p:nvSpPr>
        <p:spPr>
          <a:xfrm>
            <a:off x="147050" y="0"/>
            <a:ext cx="85206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Science Language (Machine Learning / AI)</a:t>
            </a:r>
            <a:endParaRPr/>
          </a:p>
        </p:txBody>
      </p:sp>
      <p:pic>
        <p:nvPicPr>
          <p:cNvPr id="189" name="Google Shape;18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9450" y="637925"/>
            <a:ext cx="7143450" cy="443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9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p136"/>
          <p:cNvSpPr txBox="1"/>
          <p:nvPr>
            <p:ph type="title"/>
          </p:nvPr>
        </p:nvSpPr>
        <p:spPr>
          <a:xfrm>
            <a:off x="532475" y="2291100"/>
            <a:ext cx="77871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Request with parameter</a:t>
            </a:r>
            <a:endParaRPr/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4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p137"/>
          <p:cNvSpPr txBox="1"/>
          <p:nvPr/>
        </p:nvSpPr>
        <p:spPr>
          <a:xfrm>
            <a:off x="883175" y="604275"/>
            <a:ext cx="7020000" cy="3198900"/>
          </a:xfrm>
          <a:prstGeom prst="rect">
            <a:avLst/>
          </a:prstGeom>
          <a:solidFill>
            <a:srgbClr val="000000"/>
          </a:solidFill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flask </a:t>
            </a:r>
            <a:r>
              <a:rPr lang="en" sz="12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Flask, request, jsonify</a:t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json</a:t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app = Flask(</a:t>
            </a:r>
            <a:r>
              <a:rPr lang="en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__name__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@app.route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2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'/test'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methods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=[</a:t>
            </a:r>
            <a:r>
              <a:rPr lang="en" sz="12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'POST'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12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'GET'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]) </a:t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2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bar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():</a:t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200">
                <a:solidFill>
                  <a:srgbClr val="D4D4D4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200">
                <a:solidFill>
                  <a:srgbClr val="FF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data = request.args</a:t>
            </a:r>
            <a:endParaRPr sz="1200">
              <a:solidFill>
                <a:srgbClr val="FF0000"/>
              </a:solidFill>
              <a:highlight>
                <a:srgbClr val="FFFF00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2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()</a:t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2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2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type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(data))</a:t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2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2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"------------------- Get Parameters---------------------"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2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(data)</a:t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2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2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"---------------------------------------------------------"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2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jsonify(data)</a:t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__name__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== </a:t>
            </a:r>
            <a:r>
              <a:rPr lang="en" sz="12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'__main__'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app.run(</a:t>
            </a:r>
            <a:r>
              <a:rPr lang="en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debug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2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port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20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80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host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2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'0.0.0.0'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C586C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916" name="Google Shape;916;p137"/>
          <p:cNvSpPr txBox="1"/>
          <p:nvPr/>
        </p:nvSpPr>
        <p:spPr>
          <a:xfrm>
            <a:off x="0" y="0"/>
            <a:ext cx="7366800" cy="5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rgbClr val="0000FF"/>
                </a:solidFill>
                <a:latin typeface="Comfortaa"/>
                <a:ea typeface="Comfortaa"/>
                <a:cs typeface="Comfortaa"/>
                <a:sym typeface="Comfortaa"/>
              </a:rPr>
              <a:t>flask_parameter.py</a:t>
            </a:r>
            <a:endParaRPr>
              <a:solidFill>
                <a:srgbClr val="0000FF"/>
              </a:solidFill>
            </a:endParaRPr>
          </a:p>
        </p:txBody>
      </p:sp>
      <p:pic>
        <p:nvPicPr>
          <p:cNvPr id="917" name="Google Shape;917;p1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6300" y="4173175"/>
            <a:ext cx="4690651" cy="82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p138"/>
          <p:cNvSpPr txBox="1"/>
          <p:nvPr>
            <p:ph type="title"/>
          </p:nvPr>
        </p:nvSpPr>
        <p:spPr>
          <a:xfrm>
            <a:off x="147050" y="0"/>
            <a:ext cx="85206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 with Postman</a:t>
            </a:r>
            <a:endParaRPr/>
          </a:p>
        </p:txBody>
      </p:sp>
      <p:pic>
        <p:nvPicPr>
          <p:cNvPr id="923" name="Google Shape;923;p1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9775" y="578050"/>
            <a:ext cx="5579276" cy="448415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7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p139"/>
          <p:cNvSpPr txBox="1"/>
          <p:nvPr>
            <p:ph type="title"/>
          </p:nvPr>
        </p:nvSpPr>
        <p:spPr>
          <a:xfrm>
            <a:off x="147050" y="0"/>
            <a:ext cx="85206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ImmutableMultiDict  -&gt; Dict</a:t>
            </a:r>
            <a:endParaRPr/>
          </a:p>
        </p:txBody>
      </p:sp>
      <p:pic>
        <p:nvPicPr>
          <p:cNvPr id="929" name="Google Shape;929;p1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2025" y="521700"/>
            <a:ext cx="4690651" cy="828800"/>
          </a:xfrm>
          <a:prstGeom prst="rect">
            <a:avLst/>
          </a:prstGeom>
          <a:noFill/>
          <a:ln>
            <a:noFill/>
          </a:ln>
        </p:spPr>
      </p:pic>
      <p:sp>
        <p:nvSpPr>
          <p:cNvPr id="930" name="Google Shape;930;p139"/>
          <p:cNvSpPr txBox="1"/>
          <p:nvPr/>
        </p:nvSpPr>
        <p:spPr>
          <a:xfrm>
            <a:off x="1150850" y="1688400"/>
            <a:ext cx="7020000" cy="3332400"/>
          </a:xfrm>
          <a:prstGeom prst="rect">
            <a:avLst/>
          </a:prstGeom>
          <a:solidFill>
            <a:srgbClr val="000000"/>
          </a:solidFill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flask </a:t>
            </a:r>
            <a:r>
              <a:rPr lang="en" sz="12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Flask, request, jsonify</a:t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app = Flask(</a:t>
            </a:r>
            <a:r>
              <a:rPr lang="en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__name__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@app.route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2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'/test'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methods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=[</a:t>
            </a:r>
            <a:r>
              <a:rPr lang="en" sz="12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'POST'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12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'GET'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]) </a:t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2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bar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():</a:t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data = request.args</a:t>
            </a:r>
            <a:r>
              <a:rPr lang="en" sz="1200">
                <a:solidFill>
                  <a:srgbClr val="FF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.to_dict()</a:t>
            </a:r>
            <a:endParaRPr sz="1200">
              <a:solidFill>
                <a:srgbClr val="FF0000"/>
              </a:solidFill>
              <a:highlight>
                <a:srgbClr val="FFFF00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2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()</a:t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2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2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type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(data))</a:t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    data["gender"] = "male"</a:t>
            </a:r>
            <a:endParaRPr sz="1200">
              <a:solidFill>
                <a:srgbClr val="FF0000"/>
              </a:solidFill>
              <a:highlight>
                <a:srgbClr val="FFFF00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    data["name"] = "คุณ " + data["name"] </a:t>
            </a:r>
            <a:endParaRPr sz="1200">
              <a:solidFill>
                <a:srgbClr val="FF0000"/>
              </a:solidFill>
              <a:highlight>
                <a:srgbClr val="FFFF00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2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2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"------------------- Get Parameters---------------------"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2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(data)</a:t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2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2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"---------------------------------------------------------"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2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jsonify(data)</a:t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__name__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== </a:t>
            </a:r>
            <a:r>
              <a:rPr lang="en" sz="12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'__main__'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app.run(</a:t>
            </a:r>
            <a:r>
              <a:rPr lang="en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debug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2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port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20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80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host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2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'0.0.0.0'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C586C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4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p140"/>
          <p:cNvSpPr txBox="1"/>
          <p:nvPr>
            <p:ph type="title"/>
          </p:nvPr>
        </p:nvSpPr>
        <p:spPr>
          <a:xfrm>
            <a:off x="147050" y="0"/>
            <a:ext cx="85206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 with Postman</a:t>
            </a:r>
            <a:endParaRPr/>
          </a:p>
        </p:txBody>
      </p:sp>
      <p:pic>
        <p:nvPicPr>
          <p:cNvPr id="936" name="Google Shape;936;p1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6475" y="521700"/>
            <a:ext cx="5480130" cy="46218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0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Google Shape;941;p141"/>
          <p:cNvSpPr txBox="1"/>
          <p:nvPr>
            <p:ph type="title"/>
          </p:nvPr>
        </p:nvSpPr>
        <p:spPr>
          <a:xfrm>
            <a:off x="567950" y="2317675"/>
            <a:ext cx="77871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Your First API  (MySQL)</a:t>
            </a:r>
            <a:endParaRPr/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2"/>
          <p:cNvSpPr txBox="1"/>
          <p:nvPr>
            <p:ph type="title"/>
          </p:nvPr>
        </p:nvSpPr>
        <p:spPr>
          <a:xfrm>
            <a:off x="147050" y="0"/>
            <a:ext cx="85206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API summary</a:t>
            </a:r>
            <a:endParaRPr/>
          </a:p>
        </p:txBody>
      </p:sp>
      <p:sp>
        <p:nvSpPr>
          <p:cNvPr id="947" name="Google Shape;947;p142"/>
          <p:cNvSpPr/>
          <p:nvPr/>
        </p:nvSpPr>
        <p:spPr>
          <a:xfrm>
            <a:off x="1733725" y="1350447"/>
            <a:ext cx="3181275" cy="951100"/>
          </a:xfrm>
          <a:custGeom>
            <a:rect b="b" l="l" r="r" t="t"/>
            <a:pathLst>
              <a:path extrusionOk="0" h="38044" w="127251">
                <a:moveTo>
                  <a:pt x="0" y="29869"/>
                </a:moveTo>
                <a:cubicBezTo>
                  <a:pt x="7879" y="24893"/>
                  <a:pt x="27962" y="-167"/>
                  <a:pt x="47275" y="11"/>
                </a:cubicBezTo>
                <a:cubicBezTo>
                  <a:pt x="66588" y="189"/>
                  <a:pt x="102548" y="24596"/>
                  <a:pt x="115877" y="30935"/>
                </a:cubicBezTo>
                <a:cubicBezTo>
                  <a:pt x="129206" y="37274"/>
                  <a:pt x="125355" y="36859"/>
                  <a:pt x="127251" y="38044"/>
                </a:cubicBezTo>
              </a:path>
            </a:pathLst>
          </a:cu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948" name="Google Shape;948;p142"/>
          <p:cNvSpPr/>
          <p:nvPr/>
        </p:nvSpPr>
        <p:spPr>
          <a:xfrm>
            <a:off x="4959450" y="1795025"/>
            <a:ext cx="1381800" cy="19194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9" name="Google Shape;949;p142"/>
          <p:cNvSpPr/>
          <p:nvPr/>
        </p:nvSpPr>
        <p:spPr>
          <a:xfrm>
            <a:off x="423050" y="1734150"/>
            <a:ext cx="1266300" cy="19194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950" name="Google Shape;950;p142"/>
          <p:cNvSpPr/>
          <p:nvPr/>
        </p:nvSpPr>
        <p:spPr>
          <a:xfrm>
            <a:off x="1698175" y="3207950"/>
            <a:ext cx="3252375" cy="740900"/>
          </a:xfrm>
          <a:custGeom>
            <a:rect b="b" l="l" r="r" t="t"/>
            <a:pathLst>
              <a:path extrusionOk="0" h="29636" w="130095">
                <a:moveTo>
                  <a:pt x="130095" y="6398"/>
                </a:moveTo>
                <a:cubicBezTo>
                  <a:pt x="119076" y="10249"/>
                  <a:pt x="85664" y="30569"/>
                  <a:pt x="63981" y="29503"/>
                </a:cubicBezTo>
                <a:cubicBezTo>
                  <a:pt x="42299" y="28437"/>
                  <a:pt x="10664" y="4917"/>
                  <a:pt x="0" y="0"/>
                </a:cubicBezTo>
              </a:path>
            </a:pathLst>
          </a:cu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951" name="Google Shape;951;p142"/>
          <p:cNvSpPr txBox="1"/>
          <p:nvPr/>
        </p:nvSpPr>
        <p:spPr>
          <a:xfrm>
            <a:off x="1901038" y="973375"/>
            <a:ext cx="1030800" cy="59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Comfortaa"/>
                <a:ea typeface="Comfortaa"/>
                <a:cs typeface="Comfortaa"/>
                <a:sym typeface="Comfortaa"/>
              </a:rPr>
              <a:t>Request</a:t>
            </a:r>
            <a:endParaRPr b="1" sz="15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952" name="Google Shape;952;p142"/>
          <p:cNvSpPr txBox="1"/>
          <p:nvPr/>
        </p:nvSpPr>
        <p:spPr>
          <a:xfrm>
            <a:off x="2702315" y="3948850"/>
            <a:ext cx="1244100" cy="59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Comfortaa"/>
                <a:ea typeface="Comfortaa"/>
                <a:cs typeface="Comfortaa"/>
                <a:sym typeface="Comfortaa"/>
              </a:rPr>
              <a:t>Response</a:t>
            </a:r>
            <a:endParaRPr b="1" sz="15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953" name="Google Shape;953;p142"/>
          <p:cNvSpPr txBox="1"/>
          <p:nvPr/>
        </p:nvSpPr>
        <p:spPr>
          <a:xfrm>
            <a:off x="645225" y="1305750"/>
            <a:ext cx="10308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Client</a:t>
            </a:r>
            <a:endParaRPr/>
          </a:p>
        </p:txBody>
      </p:sp>
      <p:sp>
        <p:nvSpPr>
          <p:cNvPr id="954" name="Google Shape;954;p142"/>
          <p:cNvSpPr txBox="1"/>
          <p:nvPr/>
        </p:nvSpPr>
        <p:spPr>
          <a:xfrm>
            <a:off x="5134950" y="1350450"/>
            <a:ext cx="10308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Server</a:t>
            </a:r>
            <a:endParaRPr/>
          </a:p>
        </p:txBody>
      </p:sp>
      <p:sp>
        <p:nvSpPr>
          <p:cNvPr id="955" name="Google Shape;955;p142"/>
          <p:cNvSpPr txBox="1"/>
          <p:nvPr/>
        </p:nvSpPr>
        <p:spPr>
          <a:xfrm>
            <a:off x="2649000" y="2856125"/>
            <a:ext cx="1768500" cy="9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b="1" sz="900"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lang="en" sz="90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"age"</a:t>
            </a:r>
            <a:r>
              <a:rPr b="1" lang="en" sz="90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b="1" lang="en" sz="900">
                <a:solidFill>
                  <a:srgbClr val="0451A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"25"</a:t>
            </a:r>
            <a:r>
              <a:rPr b="1" lang="en" sz="90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b="1" sz="900"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lang="en" sz="90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"gender"</a:t>
            </a:r>
            <a:r>
              <a:rPr b="1" lang="en" sz="90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b="1" lang="en" sz="900">
                <a:solidFill>
                  <a:srgbClr val="0451A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"male"</a:t>
            </a:r>
            <a:r>
              <a:rPr b="1" lang="en" sz="90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b="1" sz="900"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lang="en" sz="90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"name"</a:t>
            </a:r>
            <a:r>
              <a:rPr b="1" lang="en" sz="90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b="1" lang="en" sz="900">
                <a:solidFill>
                  <a:srgbClr val="0451A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"คุณ jan"</a:t>
            </a:r>
            <a:endParaRPr b="1" sz="900">
              <a:solidFill>
                <a:srgbClr val="0451A5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sz="1100"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956" name="Google Shape;956;p142"/>
          <p:cNvSpPr txBox="1"/>
          <p:nvPr/>
        </p:nvSpPr>
        <p:spPr>
          <a:xfrm>
            <a:off x="3156875" y="619675"/>
            <a:ext cx="1608300" cy="9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b="1" sz="1100"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lang="en" sz="110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"age"</a:t>
            </a:r>
            <a:r>
              <a:rPr b="1" lang="en" sz="110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b="1" lang="en" sz="1100">
                <a:solidFill>
                  <a:srgbClr val="0451A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"25"</a:t>
            </a:r>
            <a:r>
              <a:rPr b="1" lang="en" sz="110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b="1" sz="1100"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lang="en" sz="110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"name"</a:t>
            </a:r>
            <a:r>
              <a:rPr b="1" lang="en" sz="110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b="1" lang="en" sz="1100">
                <a:solidFill>
                  <a:srgbClr val="0451A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"jan"</a:t>
            </a:r>
            <a:endParaRPr b="1" sz="1100">
              <a:solidFill>
                <a:srgbClr val="0451A5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sz="1100"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957" name="Google Shape;957;p142"/>
          <p:cNvSpPr txBox="1"/>
          <p:nvPr/>
        </p:nvSpPr>
        <p:spPr>
          <a:xfrm>
            <a:off x="4959450" y="2129950"/>
            <a:ext cx="1244100" cy="3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Comfortaa"/>
                <a:ea typeface="Comfortaa"/>
                <a:cs typeface="Comfortaa"/>
                <a:sym typeface="Comfortaa"/>
              </a:rPr>
              <a:t>Dictionary</a:t>
            </a:r>
            <a:endParaRPr b="1" sz="15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958" name="Google Shape;958;p142"/>
          <p:cNvSpPr txBox="1"/>
          <p:nvPr/>
        </p:nvSpPr>
        <p:spPr>
          <a:xfrm>
            <a:off x="5097125" y="3149825"/>
            <a:ext cx="1244100" cy="3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Comfortaa"/>
                <a:ea typeface="Comfortaa"/>
                <a:cs typeface="Comfortaa"/>
                <a:sym typeface="Comfortaa"/>
              </a:rPr>
              <a:t>json</a:t>
            </a:r>
            <a:endParaRPr b="1" sz="1700"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959" name="Google Shape;959;p1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76500" y="2280400"/>
            <a:ext cx="991150" cy="991150"/>
          </a:xfrm>
          <a:prstGeom prst="rect">
            <a:avLst/>
          </a:prstGeom>
          <a:noFill/>
          <a:ln>
            <a:noFill/>
          </a:ln>
        </p:spPr>
      </p:pic>
      <p:sp>
        <p:nvSpPr>
          <p:cNvPr id="960" name="Google Shape;960;p142"/>
          <p:cNvSpPr txBox="1"/>
          <p:nvPr/>
        </p:nvSpPr>
        <p:spPr>
          <a:xfrm>
            <a:off x="7447875" y="1734150"/>
            <a:ext cx="14484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Database</a:t>
            </a:r>
            <a:endParaRPr/>
          </a:p>
        </p:txBody>
      </p:sp>
      <p:cxnSp>
        <p:nvCxnSpPr>
          <p:cNvPr id="961" name="Google Shape;961;p142"/>
          <p:cNvCxnSpPr/>
          <p:nvPr/>
        </p:nvCxnSpPr>
        <p:spPr>
          <a:xfrm>
            <a:off x="6341250" y="2561100"/>
            <a:ext cx="1335300" cy="21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62" name="Google Shape;962;p142"/>
          <p:cNvSpPr txBox="1"/>
          <p:nvPr/>
        </p:nvSpPr>
        <p:spPr>
          <a:xfrm>
            <a:off x="6593475" y="2155450"/>
            <a:ext cx="1030800" cy="3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Comfortaa"/>
                <a:ea typeface="Comfortaa"/>
                <a:cs typeface="Comfortaa"/>
                <a:sym typeface="Comfortaa"/>
              </a:rPr>
              <a:t>SQL</a:t>
            </a:r>
            <a:endParaRPr b="1" sz="1500"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963" name="Google Shape;963;p142"/>
          <p:cNvCxnSpPr/>
          <p:nvPr/>
        </p:nvCxnSpPr>
        <p:spPr>
          <a:xfrm flipH="1">
            <a:off x="6386875" y="2959125"/>
            <a:ext cx="1219800" cy="21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64" name="Google Shape;964;p142"/>
          <p:cNvSpPr txBox="1"/>
          <p:nvPr/>
        </p:nvSpPr>
        <p:spPr>
          <a:xfrm>
            <a:off x="6510213" y="3043275"/>
            <a:ext cx="1197300" cy="3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Comfortaa"/>
                <a:ea typeface="Comfortaa"/>
                <a:cs typeface="Comfortaa"/>
                <a:sym typeface="Comfortaa"/>
              </a:rPr>
              <a:t>recordset</a:t>
            </a:r>
            <a:endParaRPr b="1" sz="1500"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965" name="Google Shape;965;p142"/>
          <p:cNvPicPr preferRelativeResize="0"/>
          <p:nvPr/>
        </p:nvPicPr>
        <p:blipFill rotWithShape="1">
          <a:blip r:embed="rId4">
            <a:alphaModFix/>
          </a:blip>
          <a:srcRect b="0" l="21860" r="21855" t="0"/>
          <a:stretch/>
        </p:blipFill>
        <p:spPr>
          <a:xfrm>
            <a:off x="794025" y="1789025"/>
            <a:ext cx="524344" cy="52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6" name="Google Shape;966;p142"/>
          <p:cNvPicPr preferRelativeResize="0"/>
          <p:nvPr/>
        </p:nvPicPr>
        <p:blipFill rotWithShape="1">
          <a:blip r:embed="rId5">
            <a:alphaModFix/>
          </a:blip>
          <a:srcRect b="0" l="21499" r="22219" t="0"/>
          <a:stretch/>
        </p:blipFill>
        <p:spPr>
          <a:xfrm>
            <a:off x="717813" y="2395200"/>
            <a:ext cx="600323" cy="59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7" name="Google Shape;967;p142"/>
          <p:cNvPicPr preferRelativeResize="0"/>
          <p:nvPr/>
        </p:nvPicPr>
        <p:blipFill rotWithShape="1">
          <a:blip r:embed="rId6">
            <a:alphaModFix/>
          </a:blip>
          <a:srcRect b="0" l="20060" r="19607" t="0"/>
          <a:stretch/>
        </p:blipFill>
        <p:spPr>
          <a:xfrm>
            <a:off x="898825" y="3046325"/>
            <a:ext cx="314741" cy="52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p143"/>
          <p:cNvSpPr txBox="1"/>
          <p:nvPr>
            <p:ph type="title"/>
          </p:nvPr>
        </p:nvSpPr>
        <p:spPr>
          <a:xfrm>
            <a:off x="147050" y="0"/>
            <a:ext cx="85206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 Request Methods</a:t>
            </a:r>
            <a:endParaRPr/>
          </a:p>
        </p:txBody>
      </p:sp>
      <p:pic>
        <p:nvPicPr>
          <p:cNvPr id="973" name="Google Shape;973;p1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4825" y="3459325"/>
            <a:ext cx="3785050" cy="16428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974" name="Google Shape;974;p1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52963" y="557150"/>
            <a:ext cx="6638078" cy="2671825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8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p144"/>
          <p:cNvSpPr txBox="1"/>
          <p:nvPr>
            <p:ph type="title"/>
          </p:nvPr>
        </p:nvSpPr>
        <p:spPr>
          <a:xfrm>
            <a:off x="147050" y="0"/>
            <a:ext cx="85206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Create MySQL Library :  </a:t>
            </a:r>
            <a:r>
              <a:rPr lang="en">
                <a:solidFill>
                  <a:srgbClr val="0000FF"/>
                </a:solidFill>
              </a:rPr>
              <a:t>mysql_lib.py</a:t>
            </a:r>
            <a:endParaRPr>
              <a:solidFill>
                <a:srgbClr val="0000FF"/>
              </a:solidFill>
            </a:endParaRPr>
          </a:p>
        </p:txBody>
      </p:sp>
      <p:sp>
        <p:nvSpPr>
          <p:cNvPr id="980" name="Google Shape;980;p144"/>
          <p:cNvSpPr txBox="1"/>
          <p:nvPr/>
        </p:nvSpPr>
        <p:spPr>
          <a:xfrm>
            <a:off x="76200" y="583650"/>
            <a:ext cx="4495800" cy="4502100"/>
          </a:xfrm>
          <a:prstGeom prst="rect">
            <a:avLst/>
          </a:prstGeom>
          <a:solidFill>
            <a:srgbClr val="000000"/>
          </a:solidFill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en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mysql.connector </a:t>
            </a:r>
            <a:r>
              <a:rPr lang="en" sz="9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as</a:t>
            </a:r>
            <a:r>
              <a:rPr lang="en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mysql</a:t>
            </a:r>
            <a:endParaRPr sz="9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conn = {}</a:t>
            </a:r>
            <a:endParaRPr sz="9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cursor = {}</a:t>
            </a:r>
            <a:endParaRPr sz="9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en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9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connect</a:t>
            </a:r>
            <a:r>
              <a:rPr lang="en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():</a:t>
            </a:r>
            <a:endParaRPr sz="9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9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global</a:t>
            </a:r>
            <a:r>
              <a:rPr lang="en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conn, cursor</a:t>
            </a:r>
            <a:endParaRPr sz="9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9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try</a:t>
            </a:r>
            <a:r>
              <a:rPr lang="en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9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conn = mysql.connect(</a:t>
            </a:r>
            <a:r>
              <a:rPr lang="en" sz="9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user</a:t>
            </a:r>
            <a:r>
              <a:rPr lang="en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9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'root'</a:t>
            </a:r>
            <a:r>
              <a:rPr lang="en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9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password</a:t>
            </a:r>
            <a:r>
              <a:rPr lang="en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9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'toor'</a:t>
            </a:r>
            <a:r>
              <a:rPr lang="en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9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host</a:t>
            </a:r>
            <a:r>
              <a:rPr lang="en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9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'127.0.0.1'</a:t>
            </a:r>
            <a:r>
              <a:rPr lang="en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9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database</a:t>
            </a:r>
            <a:r>
              <a:rPr lang="en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9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'api'</a:t>
            </a:r>
            <a:r>
              <a:rPr lang="en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9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cursor = conn.cursor()</a:t>
            </a:r>
            <a:endParaRPr sz="9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" sz="9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n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9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endParaRPr sz="900">
              <a:solidFill>
                <a:srgbClr val="569CD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9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except</a:t>
            </a:r>
            <a:r>
              <a:rPr lang="en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en" sz="9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Exception</a:t>
            </a:r>
            <a:r>
              <a:rPr lang="en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 mysql.Error) </a:t>
            </a:r>
            <a:r>
              <a:rPr lang="en" sz="9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as</a:t>
            </a:r>
            <a:r>
              <a:rPr lang="en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error:</a:t>
            </a:r>
            <a:endParaRPr sz="9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" sz="9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9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"Error "</a:t>
            </a:r>
            <a:r>
              <a:rPr lang="en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 error)</a:t>
            </a:r>
            <a:endParaRPr sz="9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" sz="9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n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9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False</a:t>
            </a:r>
            <a:endParaRPr sz="900">
              <a:solidFill>
                <a:srgbClr val="569CD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569CD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en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9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close</a:t>
            </a:r>
            <a:r>
              <a:rPr lang="en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():</a:t>
            </a:r>
            <a:endParaRPr sz="9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9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global</a:t>
            </a:r>
            <a:r>
              <a:rPr lang="en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conn, cursor</a:t>
            </a:r>
            <a:endParaRPr sz="9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9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en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(conn):</a:t>
            </a:r>
            <a:endParaRPr sz="9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cursor.close()</a:t>
            </a:r>
            <a:endParaRPr sz="9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conn.close()</a:t>
            </a:r>
            <a:endParaRPr sz="9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" sz="9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9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"----  closed connection --"</a:t>
            </a:r>
            <a:r>
              <a:rPr lang="en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9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en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9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select</a:t>
            </a:r>
            <a:r>
              <a:rPr lang="en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9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sql</a:t>
            </a:r>
            <a:r>
              <a:rPr lang="en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):</a:t>
            </a:r>
            <a:endParaRPr sz="9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9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global</a:t>
            </a:r>
            <a:r>
              <a:rPr lang="en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conn, cursor</a:t>
            </a:r>
            <a:endParaRPr sz="9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9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try</a:t>
            </a:r>
            <a:r>
              <a:rPr lang="en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9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cursor.execute(sql)</a:t>
            </a:r>
            <a:endParaRPr sz="9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data = list2dict(cursor)</a:t>
            </a:r>
            <a:endParaRPr sz="9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" sz="9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n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data</a:t>
            </a:r>
            <a:endParaRPr sz="9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9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except</a:t>
            </a:r>
            <a:r>
              <a:rPr lang="en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en" sz="9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Exception</a:t>
            </a:r>
            <a:r>
              <a:rPr lang="en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 mysql.Error) </a:t>
            </a:r>
            <a:r>
              <a:rPr lang="en" sz="9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as</a:t>
            </a:r>
            <a:r>
              <a:rPr lang="en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error:</a:t>
            </a:r>
            <a:endParaRPr sz="9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" sz="9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9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"Error while fetching data from Mysql."</a:t>
            </a:r>
            <a:r>
              <a:rPr lang="en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 error)</a:t>
            </a:r>
            <a:endParaRPr sz="9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C586C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981" name="Google Shape;981;p144"/>
          <p:cNvSpPr txBox="1"/>
          <p:nvPr/>
        </p:nvSpPr>
        <p:spPr>
          <a:xfrm>
            <a:off x="4740350" y="752025"/>
            <a:ext cx="4334400" cy="4271700"/>
          </a:xfrm>
          <a:prstGeom prst="rect">
            <a:avLst/>
          </a:prstGeom>
          <a:solidFill>
            <a:srgbClr val="000000"/>
          </a:solidFill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list2dict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cursor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):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desc = cursor.description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column_names = [col[</a:t>
            </a:r>
            <a:r>
              <a:rPr lang="en" sz="10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] </a:t>
            </a:r>
            <a:r>
              <a:rPr lang="en" sz="10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col </a:t>
            </a:r>
            <a:r>
              <a:rPr lang="en" sz="10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in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desc]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data_dict = [</a:t>
            </a:r>
            <a:r>
              <a:rPr lang="en" sz="1050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dict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zip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(column_names, row)) </a:t>
            </a:r>
            <a:r>
              <a:rPr lang="en" sz="10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row </a:t>
            </a:r>
            <a:r>
              <a:rPr lang="en" sz="10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in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cursor.fetchall()]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0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data_dict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executeSQL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sql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):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global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conn, cursor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data = {}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0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try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cursor.execute(sql)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conn.commit()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count = cursor.rowcount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data[</a:t>
            </a:r>
            <a:r>
              <a:rPr lang="en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"status"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] = </a:t>
            </a:r>
            <a:r>
              <a:rPr lang="en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"Success"</a:t>
            </a:r>
            <a:endParaRPr sz="1050">
              <a:solidFill>
                <a:srgbClr val="CE9178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data[</a:t>
            </a:r>
            <a:r>
              <a:rPr lang="en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"count"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] = count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" sz="10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data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0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except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en" sz="1050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Exception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mysql.Error) </a:t>
            </a:r>
            <a:r>
              <a:rPr lang="en" sz="10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as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error: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" sz="10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"Error while fetching data from Mysql."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error)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data[</a:t>
            </a:r>
            <a:r>
              <a:rPr lang="en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"status"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] = </a:t>
            </a:r>
            <a:r>
              <a:rPr lang="en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"Error"</a:t>
            </a:r>
            <a:endParaRPr sz="1050">
              <a:solidFill>
                <a:srgbClr val="CE9178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data[</a:t>
            </a:r>
            <a:r>
              <a:rPr lang="en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"message"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] = </a:t>
            </a:r>
            <a:r>
              <a:rPr lang="en" sz="1050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str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(error)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0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finally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" sz="10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data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50">
              <a:solidFill>
                <a:srgbClr val="569CD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C586C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569CD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C586C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5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Google Shape;986;p145"/>
          <p:cNvSpPr txBox="1"/>
          <p:nvPr>
            <p:ph type="title"/>
          </p:nvPr>
        </p:nvSpPr>
        <p:spPr>
          <a:xfrm>
            <a:off x="147050" y="0"/>
            <a:ext cx="85206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Select All  </a:t>
            </a:r>
            <a:r>
              <a:rPr lang="en">
                <a:solidFill>
                  <a:srgbClr val="FF00FF"/>
                </a:solidFill>
              </a:rPr>
              <a:t>[GET]:</a:t>
            </a:r>
            <a:r>
              <a:rPr lang="en"/>
              <a:t>  </a:t>
            </a:r>
            <a:r>
              <a:rPr lang="en">
                <a:solidFill>
                  <a:srgbClr val="0000FF"/>
                </a:solidFill>
              </a:rPr>
              <a:t>flask_api_mysql.py</a:t>
            </a:r>
            <a:endParaRPr>
              <a:solidFill>
                <a:srgbClr val="0000FF"/>
              </a:solidFill>
            </a:endParaRPr>
          </a:p>
        </p:txBody>
      </p:sp>
      <p:pic>
        <p:nvPicPr>
          <p:cNvPr id="987" name="Google Shape;987;p1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5675" y="682975"/>
            <a:ext cx="4336018" cy="43170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988" name="Google Shape;988;p145"/>
          <p:cNvSpPr/>
          <p:nvPr/>
        </p:nvSpPr>
        <p:spPr>
          <a:xfrm>
            <a:off x="4188013" y="2571750"/>
            <a:ext cx="496200" cy="744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9" name="Google Shape;989;p145"/>
          <p:cNvSpPr txBox="1"/>
          <p:nvPr/>
        </p:nvSpPr>
        <p:spPr>
          <a:xfrm>
            <a:off x="58475" y="718675"/>
            <a:ext cx="4088100" cy="4245600"/>
          </a:xfrm>
          <a:prstGeom prst="rect">
            <a:avLst/>
          </a:prstGeom>
          <a:solidFill>
            <a:srgbClr val="000000"/>
          </a:solidFill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flask </a:t>
            </a:r>
            <a:r>
              <a:rPr lang="en" sz="10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Flask, request, jsonify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mysql_lib 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app = Flask(</a:t>
            </a:r>
            <a:r>
              <a:rPr lang="en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__name__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@app.route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'/all'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methods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=[</a:t>
            </a:r>
            <a:r>
              <a:rPr lang="en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'GET'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]) 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all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():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result = db_get_all()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0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jsonify(result)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db_</a:t>
            </a:r>
            <a:r>
              <a:rPr lang="en" sz="10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get_all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():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mysql_lib.connect()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sql = </a:t>
            </a:r>
            <a:r>
              <a:rPr lang="en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"select * from source"</a:t>
            </a:r>
            <a:endParaRPr sz="1050">
              <a:solidFill>
                <a:srgbClr val="CE917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data = mysql_lib.select(sql)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mysql_lib.close()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0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data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C586C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__name__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== </a:t>
            </a:r>
            <a:r>
              <a:rPr lang="en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'__main__'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app.run(</a:t>
            </a:r>
            <a:r>
              <a:rPr lang="en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debug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0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port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0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80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host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'0.0.0.0'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C586C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150" y="324650"/>
            <a:ext cx="8249046" cy="4317001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29"/>
          <p:cNvSpPr txBox="1"/>
          <p:nvPr/>
        </p:nvSpPr>
        <p:spPr>
          <a:xfrm>
            <a:off x="147050" y="4757400"/>
            <a:ext cx="4704900" cy="3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4"/>
              </a:rPr>
              <a:t>https://data-flair.training/blogs/features-of-python/</a:t>
            </a:r>
            <a:endParaRPr/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46"/>
          <p:cNvSpPr txBox="1"/>
          <p:nvPr>
            <p:ph type="title"/>
          </p:nvPr>
        </p:nvSpPr>
        <p:spPr>
          <a:xfrm>
            <a:off x="147050" y="0"/>
            <a:ext cx="85206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Select by ID  </a:t>
            </a:r>
            <a:r>
              <a:rPr lang="en">
                <a:solidFill>
                  <a:srgbClr val="FF00FF"/>
                </a:solidFill>
              </a:rPr>
              <a:t>[</a:t>
            </a:r>
            <a:r>
              <a:rPr lang="en">
                <a:solidFill>
                  <a:srgbClr val="FF00FF"/>
                </a:solidFill>
              </a:rPr>
              <a:t>GET</a:t>
            </a:r>
            <a:r>
              <a:rPr lang="en">
                <a:solidFill>
                  <a:srgbClr val="FF00FF"/>
                </a:solidFill>
              </a:rPr>
              <a:t>] </a:t>
            </a:r>
            <a:r>
              <a:rPr lang="en"/>
              <a:t>:  </a:t>
            </a:r>
            <a:r>
              <a:rPr lang="en">
                <a:solidFill>
                  <a:srgbClr val="0000FF"/>
                </a:solidFill>
              </a:rPr>
              <a:t>flask_api_mysql.py</a:t>
            </a:r>
            <a:endParaRPr>
              <a:solidFill>
                <a:srgbClr val="0000FF"/>
              </a:solidFill>
            </a:endParaRPr>
          </a:p>
        </p:txBody>
      </p:sp>
      <p:sp>
        <p:nvSpPr>
          <p:cNvPr id="995" name="Google Shape;995;p146"/>
          <p:cNvSpPr txBox="1"/>
          <p:nvPr/>
        </p:nvSpPr>
        <p:spPr>
          <a:xfrm>
            <a:off x="58475" y="1074325"/>
            <a:ext cx="4088100" cy="3534300"/>
          </a:xfrm>
          <a:prstGeom prst="rect">
            <a:avLst/>
          </a:prstGeom>
          <a:solidFill>
            <a:srgbClr val="000000"/>
          </a:solidFill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@app.route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'/by_id'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methods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=[</a:t>
            </a:r>
            <a:r>
              <a:rPr lang="en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'GET'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]) 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by_id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():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data = request.args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0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= data[</a:t>
            </a:r>
            <a:r>
              <a:rPr lang="en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"id"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result = db_get_by_id(</a:t>
            </a:r>
            <a:r>
              <a:rPr lang="en" sz="10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0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jsonify(result)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db_</a:t>
            </a:r>
            <a:r>
              <a:rPr lang="en" sz="10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get_by_id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):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mysql_lib.connect()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sql = </a:t>
            </a:r>
            <a:r>
              <a:rPr lang="en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"select * from source where id=</a:t>
            </a:r>
            <a:r>
              <a:rPr lang="en" sz="10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{}</a:t>
            </a:r>
            <a:r>
              <a:rPr lang="en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.format(</a:t>
            </a:r>
            <a:r>
              <a:rPr lang="en" sz="10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0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(sql)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data = mysql_lib.select(sql)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mysql_lib.close()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0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data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C586C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996" name="Google Shape;996;p146"/>
          <p:cNvSpPr/>
          <p:nvPr/>
        </p:nvSpPr>
        <p:spPr>
          <a:xfrm>
            <a:off x="4323888" y="2571750"/>
            <a:ext cx="496200" cy="744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97" name="Google Shape;997;p1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8638" y="1234663"/>
            <a:ext cx="4154987" cy="3213623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p147"/>
          <p:cNvSpPr txBox="1"/>
          <p:nvPr>
            <p:ph type="title"/>
          </p:nvPr>
        </p:nvSpPr>
        <p:spPr>
          <a:xfrm>
            <a:off x="147050" y="0"/>
            <a:ext cx="54261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Insert </a:t>
            </a:r>
            <a:r>
              <a:rPr lang="en">
                <a:solidFill>
                  <a:srgbClr val="FF00FF"/>
                </a:solidFill>
              </a:rPr>
              <a:t>[POST] </a:t>
            </a:r>
            <a:r>
              <a:rPr lang="en"/>
              <a:t>: Append to </a:t>
            </a:r>
            <a:r>
              <a:rPr lang="en"/>
              <a:t> </a:t>
            </a:r>
            <a:endParaRPr/>
          </a:p>
        </p:txBody>
      </p:sp>
      <p:sp>
        <p:nvSpPr>
          <p:cNvPr id="1003" name="Google Shape;1003;p147"/>
          <p:cNvSpPr txBox="1"/>
          <p:nvPr/>
        </p:nvSpPr>
        <p:spPr>
          <a:xfrm>
            <a:off x="4763375" y="1088775"/>
            <a:ext cx="4088100" cy="3997200"/>
          </a:xfrm>
          <a:prstGeom prst="rect">
            <a:avLst/>
          </a:prstGeom>
          <a:solidFill>
            <a:srgbClr val="000000"/>
          </a:solidFill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executeSQL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sql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):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0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global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conn, cursor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data = {}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0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try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cursor.execute(sql)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conn.commit()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count = cursor.rowcount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data[</a:t>
            </a:r>
            <a:r>
              <a:rPr lang="en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"status"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] = </a:t>
            </a:r>
            <a:r>
              <a:rPr lang="en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"Success"</a:t>
            </a:r>
            <a:endParaRPr sz="1050">
              <a:solidFill>
                <a:srgbClr val="CE917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data[</a:t>
            </a:r>
            <a:r>
              <a:rPr lang="en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"count"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] = count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" sz="10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data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0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except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en" sz="105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Exception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 mysql.Error) </a:t>
            </a:r>
            <a:r>
              <a:rPr lang="en" sz="10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as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error: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" sz="10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"Error while fetching data from Mysql."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 error)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data[</a:t>
            </a:r>
            <a:r>
              <a:rPr lang="en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"status"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] = </a:t>
            </a:r>
            <a:r>
              <a:rPr lang="en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"Error"</a:t>
            </a:r>
            <a:endParaRPr sz="1050">
              <a:solidFill>
                <a:srgbClr val="CE917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data[</a:t>
            </a:r>
            <a:r>
              <a:rPr lang="en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"message"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] = </a:t>
            </a:r>
            <a:r>
              <a:rPr lang="en" sz="105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str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(error)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0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finally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" sz="10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data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569CD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C586C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004" name="Google Shape;1004;p147"/>
          <p:cNvSpPr txBox="1"/>
          <p:nvPr/>
        </p:nvSpPr>
        <p:spPr>
          <a:xfrm>
            <a:off x="5511200" y="567100"/>
            <a:ext cx="3000000" cy="52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rgbClr val="0000FF"/>
                </a:solidFill>
                <a:latin typeface="Comfortaa"/>
                <a:ea typeface="Comfortaa"/>
                <a:cs typeface="Comfortaa"/>
                <a:sym typeface="Comfortaa"/>
              </a:rPr>
              <a:t>mysql_lib.py</a:t>
            </a:r>
            <a:endParaRPr b="1" sz="2600">
              <a:solidFill>
                <a:srgbClr val="0000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005" name="Google Shape;1005;p147"/>
          <p:cNvSpPr txBox="1"/>
          <p:nvPr/>
        </p:nvSpPr>
        <p:spPr>
          <a:xfrm>
            <a:off x="95725" y="1088775"/>
            <a:ext cx="4088100" cy="3997200"/>
          </a:xfrm>
          <a:prstGeom prst="rect">
            <a:avLst/>
          </a:prstGeom>
          <a:solidFill>
            <a:srgbClr val="000000"/>
          </a:solidFill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@app.route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'/insert'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methods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=[</a:t>
            </a:r>
            <a:r>
              <a:rPr lang="en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'POST'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]) 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insert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():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data = request.args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result = db_insert(data[</a:t>
            </a:r>
            <a:r>
              <a:rPr lang="en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"id"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],data[</a:t>
            </a:r>
            <a:r>
              <a:rPr lang="en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"name"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],data[</a:t>
            </a:r>
            <a:r>
              <a:rPr lang="en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"age"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],data[</a:t>
            </a:r>
            <a:r>
              <a:rPr lang="en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"gender"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])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0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jsonify(result)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db_insert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age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gender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):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mysql_lib.connect()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insert_sql = </a:t>
            </a:r>
            <a:r>
              <a:rPr lang="en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"insert into source values('</a:t>
            </a:r>
            <a:r>
              <a:rPr lang="en" sz="10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{}</a:t>
            </a:r>
            <a:r>
              <a:rPr lang="en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','</a:t>
            </a:r>
            <a:r>
              <a:rPr lang="en" sz="10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{}</a:t>
            </a:r>
            <a:r>
              <a:rPr lang="en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','</a:t>
            </a:r>
            <a:r>
              <a:rPr lang="en" sz="10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{}</a:t>
            </a:r>
            <a:r>
              <a:rPr lang="en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','</a:t>
            </a:r>
            <a:r>
              <a:rPr lang="en" sz="10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{}</a:t>
            </a:r>
            <a:r>
              <a:rPr lang="en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')"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.format(</a:t>
            </a:r>
            <a:r>
              <a:rPr lang="en" sz="10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,name,age,gender)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0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(insert_sql)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data = mysql_lib.executeSQL(insert_sql)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mysql_lib.close()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0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data</a:t>
            </a:r>
            <a:endParaRPr sz="1000">
              <a:solidFill>
                <a:srgbClr val="C586C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006" name="Google Shape;1006;p147"/>
          <p:cNvSpPr txBox="1"/>
          <p:nvPr/>
        </p:nvSpPr>
        <p:spPr>
          <a:xfrm>
            <a:off x="292400" y="521700"/>
            <a:ext cx="35796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rgbClr val="0000FF"/>
                </a:solidFill>
                <a:latin typeface="Comfortaa"/>
                <a:ea typeface="Comfortaa"/>
                <a:cs typeface="Comfortaa"/>
                <a:sym typeface="Comfortaa"/>
              </a:rPr>
              <a:t>flask_api_mysql.py</a:t>
            </a:r>
            <a:endParaRPr b="1" sz="2600">
              <a:solidFill>
                <a:srgbClr val="0000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0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p148"/>
          <p:cNvSpPr txBox="1"/>
          <p:nvPr>
            <p:ph type="title"/>
          </p:nvPr>
        </p:nvSpPr>
        <p:spPr>
          <a:xfrm>
            <a:off x="147050" y="0"/>
            <a:ext cx="85206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Insert </a:t>
            </a:r>
            <a:r>
              <a:rPr lang="en">
                <a:solidFill>
                  <a:srgbClr val="FF00FF"/>
                </a:solidFill>
              </a:rPr>
              <a:t>[POST] </a:t>
            </a:r>
            <a:endParaRPr/>
          </a:p>
        </p:txBody>
      </p:sp>
      <p:sp>
        <p:nvSpPr>
          <p:cNvPr id="1012" name="Google Shape;1012;p148"/>
          <p:cNvSpPr txBox="1"/>
          <p:nvPr/>
        </p:nvSpPr>
        <p:spPr>
          <a:xfrm>
            <a:off x="1736650" y="580450"/>
            <a:ext cx="1338000" cy="5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00FF"/>
                </a:solidFill>
                <a:latin typeface="Comfortaa"/>
                <a:ea typeface="Comfortaa"/>
                <a:cs typeface="Comfortaa"/>
                <a:sym typeface="Comfortaa"/>
              </a:rPr>
              <a:t>Success</a:t>
            </a:r>
            <a:endParaRPr b="1" sz="1600">
              <a:solidFill>
                <a:srgbClr val="FF00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013" name="Google Shape;1013;p148"/>
          <p:cNvSpPr txBox="1"/>
          <p:nvPr/>
        </p:nvSpPr>
        <p:spPr>
          <a:xfrm>
            <a:off x="6689673" y="639175"/>
            <a:ext cx="1132800" cy="5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FF00FF"/>
                </a:solidFill>
                <a:latin typeface="Comfortaa"/>
                <a:ea typeface="Comfortaa"/>
                <a:cs typeface="Comfortaa"/>
                <a:sym typeface="Comfortaa"/>
              </a:rPr>
              <a:t>Fail</a:t>
            </a:r>
            <a:endParaRPr b="1" sz="1700">
              <a:solidFill>
                <a:srgbClr val="FF00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014" name="Google Shape;1014;p1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375" y="1100738"/>
            <a:ext cx="4546011" cy="366275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015" name="Google Shape;1015;p1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59686" y="1391088"/>
            <a:ext cx="4202815" cy="3082064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9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p149"/>
          <p:cNvSpPr txBox="1"/>
          <p:nvPr>
            <p:ph type="title"/>
          </p:nvPr>
        </p:nvSpPr>
        <p:spPr>
          <a:xfrm>
            <a:off x="147050" y="0"/>
            <a:ext cx="54261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Update </a:t>
            </a:r>
            <a:r>
              <a:rPr lang="en">
                <a:solidFill>
                  <a:srgbClr val="FF00FF"/>
                </a:solidFill>
              </a:rPr>
              <a:t>[PUT] </a:t>
            </a:r>
            <a:r>
              <a:rPr lang="en"/>
              <a:t>: Append to  </a:t>
            </a:r>
            <a:endParaRPr/>
          </a:p>
        </p:txBody>
      </p:sp>
      <p:sp>
        <p:nvSpPr>
          <p:cNvPr id="1021" name="Google Shape;1021;p149"/>
          <p:cNvSpPr txBox="1"/>
          <p:nvPr/>
        </p:nvSpPr>
        <p:spPr>
          <a:xfrm>
            <a:off x="95725" y="1088775"/>
            <a:ext cx="4088100" cy="3997200"/>
          </a:xfrm>
          <a:prstGeom prst="rect">
            <a:avLst/>
          </a:prstGeom>
          <a:solidFill>
            <a:srgbClr val="000000"/>
          </a:solidFill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6A9955"/>
                </a:solidFill>
                <a:latin typeface="Courier New"/>
                <a:ea typeface="Courier New"/>
                <a:cs typeface="Courier New"/>
                <a:sym typeface="Courier New"/>
              </a:rPr>
              <a:t># Update</a:t>
            </a:r>
            <a:endParaRPr sz="1050">
              <a:solidFill>
                <a:srgbClr val="6A995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@app.route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'/update'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methods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=[</a:t>
            </a:r>
            <a:r>
              <a:rPr lang="en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'PUT'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]) 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update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():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data = request.args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result = db_update(data[</a:t>
            </a:r>
            <a:r>
              <a:rPr lang="en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"id"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],data[</a:t>
            </a:r>
            <a:r>
              <a:rPr lang="en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"name"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])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0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jsonify(result)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db_update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):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mysql_lib.connect()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sql = </a:t>
            </a:r>
            <a:r>
              <a:rPr lang="en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"update source set name='</a:t>
            </a:r>
            <a:r>
              <a:rPr lang="en" sz="10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{}</a:t>
            </a:r>
            <a:r>
              <a:rPr lang="en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 where id =</a:t>
            </a:r>
            <a:r>
              <a:rPr lang="en" sz="10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{}</a:t>
            </a:r>
            <a:r>
              <a:rPr lang="en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.format(name,</a:t>
            </a:r>
            <a:r>
              <a:rPr lang="en" sz="10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0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(sql)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data = mysql_lib.executeSQL(sql)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mysql_lib.close()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0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data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DCDCAA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022" name="Google Shape;1022;p149"/>
          <p:cNvSpPr txBox="1"/>
          <p:nvPr/>
        </p:nvSpPr>
        <p:spPr>
          <a:xfrm>
            <a:off x="292400" y="521700"/>
            <a:ext cx="3579600" cy="71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rgbClr val="0000FF"/>
                </a:solidFill>
                <a:latin typeface="Comfortaa"/>
                <a:ea typeface="Comfortaa"/>
                <a:cs typeface="Comfortaa"/>
                <a:sym typeface="Comfortaa"/>
              </a:rPr>
              <a:t>flask_api_mysql.py</a:t>
            </a:r>
            <a:endParaRPr b="1" sz="2600">
              <a:solidFill>
                <a:srgbClr val="0000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023" name="Google Shape;1023;p149"/>
          <p:cNvSpPr/>
          <p:nvPr/>
        </p:nvSpPr>
        <p:spPr>
          <a:xfrm>
            <a:off x="4253863" y="2808225"/>
            <a:ext cx="248100" cy="558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24" name="Google Shape;1024;p1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6388" y="1239300"/>
            <a:ext cx="4337238" cy="3328995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8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Google Shape;1029;p150"/>
          <p:cNvSpPr txBox="1"/>
          <p:nvPr>
            <p:ph type="title"/>
          </p:nvPr>
        </p:nvSpPr>
        <p:spPr>
          <a:xfrm>
            <a:off x="147050" y="0"/>
            <a:ext cx="54261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Delete </a:t>
            </a:r>
            <a:r>
              <a:rPr lang="en">
                <a:solidFill>
                  <a:srgbClr val="FF00FF"/>
                </a:solidFill>
              </a:rPr>
              <a:t>[DELETE]</a:t>
            </a:r>
            <a:r>
              <a:rPr lang="en"/>
              <a:t>: Append to  </a:t>
            </a:r>
            <a:endParaRPr/>
          </a:p>
        </p:txBody>
      </p:sp>
      <p:sp>
        <p:nvSpPr>
          <p:cNvPr id="1030" name="Google Shape;1030;p150"/>
          <p:cNvSpPr txBox="1"/>
          <p:nvPr/>
        </p:nvSpPr>
        <p:spPr>
          <a:xfrm>
            <a:off x="95725" y="1088775"/>
            <a:ext cx="4088100" cy="3997200"/>
          </a:xfrm>
          <a:prstGeom prst="rect">
            <a:avLst/>
          </a:prstGeom>
          <a:solidFill>
            <a:srgbClr val="000000"/>
          </a:solidFill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6A9955"/>
                </a:solidFill>
                <a:latin typeface="Courier New"/>
                <a:ea typeface="Courier New"/>
                <a:cs typeface="Courier New"/>
                <a:sym typeface="Courier New"/>
              </a:rPr>
              <a:t># Delete</a:t>
            </a:r>
            <a:endParaRPr sz="1050">
              <a:solidFill>
                <a:srgbClr val="6A995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@app.route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'/delete'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methods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=[</a:t>
            </a:r>
            <a:r>
              <a:rPr lang="en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DELETE</a:t>
            </a:r>
            <a:r>
              <a:rPr lang="en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]) 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delete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():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data = request.args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result = db_delete(data[</a:t>
            </a:r>
            <a:r>
              <a:rPr lang="en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"id"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])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0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jsonify(result)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db_delete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):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mysql_lib.connect()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sql = </a:t>
            </a:r>
            <a:r>
              <a:rPr lang="en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"delete from source where id =</a:t>
            </a:r>
            <a:r>
              <a:rPr lang="en" sz="10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{}</a:t>
            </a:r>
            <a:r>
              <a:rPr lang="en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.format(</a:t>
            </a:r>
            <a:r>
              <a:rPr lang="en" sz="10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0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(sql)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data = mysql_lib.executeSQL(sql)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mysql_lib.close()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0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data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6A995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DCDCAA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031" name="Google Shape;1031;p150"/>
          <p:cNvSpPr txBox="1"/>
          <p:nvPr/>
        </p:nvSpPr>
        <p:spPr>
          <a:xfrm>
            <a:off x="292400" y="521700"/>
            <a:ext cx="3579600" cy="71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rgbClr val="0000FF"/>
                </a:solidFill>
                <a:latin typeface="Comfortaa"/>
                <a:ea typeface="Comfortaa"/>
                <a:cs typeface="Comfortaa"/>
                <a:sym typeface="Comfortaa"/>
              </a:rPr>
              <a:t>flask_api_mysql.py</a:t>
            </a:r>
            <a:endParaRPr b="1" sz="2600">
              <a:solidFill>
                <a:srgbClr val="0000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032" name="Google Shape;1032;p150"/>
          <p:cNvSpPr/>
          <p:nvPr/>
        </p:nvSpPr>
        <p:spPr>
          <a:xfrm>
            <a:off x="4253863" y="2808225"/>
            <a:ext cx="248100" cy="558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33" name="Google Shape;1033;p1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9813" y="993075"/>
            <a:ext cx="4337237" cy="3555594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51"/>
          <p:cNvSpPr txBox="1"/>
          <p:nvPr>
            <p:ph type="title"/>
          </p:nvPr>
        </p:nvSpPr>
        <p:spPr>
          <a:xfrm>
            <a:off x="532475" y="2291100"/>
            <a:ext cx="77871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Access our own API via Python</a:t>
            </a:r>
            <a:endParaRPr/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2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Google Shape;1043;p152"/>
          <p:cNvSpPr txBox="1"/>
          <p:nvPr/>
        </p:nvSpPr>
        <p:spPr>
          <a:xfrm>
            <a:off x="3981050" y="61000"/>
            <a:ext cx="4088100" cy="3110100"/>
          </a:xfrm>
          <a:prstGeom prst="rect">
            <a:avLst/>
          </a:prstGeom>
          <a:solidFill>
            <a:srgbClr val="000000"/>
          </a:solidFill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requests 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URL = </a:t>
            </a:r>
            <a:r>
              <a:rPr lang="en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"http://localhost/all"</a:t>
            </a:r>
            <a:endParaRPr sz="1050">
              <a:solidFill>
                <a:srgbClr val="CE917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r = requests.get(</a:t>
            </a:r>
            <a:r>
              <a:rPr lang="en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url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= URL) 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data = r.json() 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(data)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"------ 1 -------"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(data[</a:t>
            </a:r>
            <a:r>
              <a:rPr lang="en" sz="10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])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"----- 2 --------"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(data[</a:t>
            </a:r>
            <a:r>
              <a:rPr lang="en" sz="10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])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(data[</a:t>
            </a:r>
            <a:r>
              <a:rPr lang="en" sz="10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][</a:t>
            </a:r>
            <a:r>
              <a:rPr lang="en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"age"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])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(data[</a:t>
            </a:r>
            <a:r>
              <a:rPr lang="en" sz="10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][</a:t>
            </a:r>
            <a:r>
              <a:rPr lang="en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"name"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])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"----- Loop --------"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d </a:t>
            </a:r>
            <a:r>
              <a:rPr lang="en" sz="10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in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data: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0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(d)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"----------END LOOOP-------"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DCDCAA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044" name="Google Shape;1044;p152"/>
          <p:cNvSpPr txBox="1"/>
          <p:nvPr/>
        </p:nvSpPr>
        <p:spPr>
          <a:xfrm>
            <a:off x="106325" y="450850"/>
            <a:ext cx="3579600" cy="71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rgbClr val="0000FF"/>
                </a:solidFill>
                <a:latin typeface="Comfortaa"/>
                <a:ea typeface="Comfortaa"/>
                <a:cs typeface="Comfortaa"/>
                <a:sym typeface="Comfortaa"/>
              </a:rPr>
              <a:t>flask_api_call.py</a:t>
            </a:r>
            <a:endParaRPr b="1" sz="2600">
              <a:solidFill>
                <a:srgbClr val="0000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045" name="Google Shape;1045;p1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6300" y="3453452"/>
            <a:ext cx="5378299" cy="1690050"/>
          </a:xfrm>
          <a:prstGeom prst="rect">
            <a:avLst/>
          </a:prstGeom>
          <a:noFill/>
          <a:ln>
            <a:noFill/>
          </a:ln>
        </p:spPr>
      </p:pic>
      <p:sp>
        <p:nvSpPr>
          <p:cNvPr id="1046" name="Google Shape;1046;p152"/>
          <p:cNvSpPr txBox="1"/>
          <p:nvPr/>
        </p:nvSpPr>
        <p:spPr>
          <a:xfrm>
            <a:off x="106325" y="1648775"/>
            <a:ext cx="3579600" cy="71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rgbClr val="FF00FF"/>
                </a:solidFill>
                <a:latin typeface="Comfortaa"/>
                <a:ea typeface="Comfortaa"/>
                <a:cs typeface="Comfortaa"/>
                <a:sym typeface="Comfortaa"/>
              </a:rPr>
              <a:t>Run with new Terminal!</a:t>
            </a:r>
            <a:endParaRPr b="1" sz="2600">
              <a:solidFill>
                <a:srgbClr val="FF00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0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p153"/>
          <p:cNvSpPr txBox="1"/>
          <p:nvPr>
            <p:ph type="title"/>
          </p:nvPr>
        </p:nvSpPr>
        <p:spPr>
          <a:xfrm>
            <a:off x="-75" y="-88500"/>
            <a:ext cx="8002500" cy="49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API Lab</a:t>
            </a:r>
            <a:endParaRPr/>
          </a:p>
        </p:txBody>
      </p:sp>
      <p:sp>
        <p:nvSpPr>
          <p:cNvPr id="1052" name="Google Shape;1052;p153"/>
          <p:cNvSpPr txBox="1"/>
          <p:nvPr>
            <p:ph idx="1" type="body"/>
          </p:nvPr>
        </p:nvSpPr>
        <p:spPr>
          <a:xfrm>
            <a:off x="311700" y="725875"/>
            <a:ext cx="8520600" cy="425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Create employee table with 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AutoNum type="alphaLcPeriod"/>
            </a:pPr>
            <a:r>
              <a:rPr lang="en"/>
              <a:t>emp_id, name, department, salary, emp_start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Create API : CRUD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Create Python that can call </a:t>
            </a:r>
            <a:r>
              <a:rPr lang="en"/>
              <a:t>that</a:t>
            </a:r>
            <a:r>
              <a:rPr lang="en"/>
              <a:t> API</a:t>
            </a:r>
            <a:endParaRPr/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54"/>
          <p:cNvSpPr txBox="1"/>
          <p:nvPr>
            <p:ph type="title"/>
          </p:nvPr>
        </p:nvSpPr>
        <p:spPr>
          <a:xfrm>
            <a:off x="181925" y="17647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API : ORM with Django</a:t>
            </a:r>
            <a:endParaRPr/>
          </a:p>
        </p:txBody>
      </p:sp>
      <p:pic>
        <p:nvPicPr>
          <p:cNvPr id="1058" name="Google Shape;1058;p1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38825" y="289550"/>
            <a:ext cx="2857500" cy="160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55"/>
          <p:cNvSpPr txBox="1"/>
          <p:nvPr>
            <p:ph type="title"/>
          </p:nvPr>
        </p:nvSpPr>
        <p:spPr>
          <a:xfrm>
            <a:off x="147050" y="0"/>
            <a:ext cx="85206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Traditional Architecture</a:t>
            </a:r>
            <a:endParaRPr/>
          </a:p>
        </p:txBody>
      </p:sp>
      <p:sp>
        <p:nvSpPr>
          <p:cNvPr id="1064" name="Google Shape;1064;p155"/>
          <p:cNvSpPr/>
          <p:nvPr/>
        </p:nvSpPr>
        <p:spPr>
          <a:xfrm>
            <a:off x="1733725" y="1350447"/>
            <a:ext cx="3181275" cy="951100"/>
          </a:xfrm>
          <a:custGeom>
            <a:rect b="b" l="l" r="r" t="t"/>
            <a:pathLst>
              <a:path extrusionOk="0" h="38044" w="127251">
                <a:moveTo>
                  <a:pt x="0" y="29869"/>
                </a:moveTo>
                <a:cubicBezTo>
                  <a:pt x="7879" y="24893"/>
                  <a:pt x="27962" y="-167"/>
                  <a:pt x="47275" y="11"/>
                </a:cubicBezTo>
                <a:cubicBezTo>
                  <a:pt x="66588" y="189"/>
                  <a:pt x="102548" y="24596"/>
                  <a:pt x="115877" y="30935"/>
                </a:cubicBezTo>
                <a:cubicBezTo>
                  <a:pt x="129206" y="37274"/>
                  <a:pt x="125355" y="36859"/>
                  <a:pt x="127251" y="38044"/>
                </a:cubicBezTo>
              </a:path>
            </a:pathLst>
          </a:cu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1065" name="Google Shape;1065;p155"/>
          <p:cNvSpPr/>
          <p:nvPr/>
        </p:nvSpPr>
        <p:spPr>
          <a:xfrm>
            <a:off x="4959450" y="1795025"/>
            <a:ext cx="1381800" cy="1919400"/>
          </a:xfrm>
          <a:prstGeom prst="roundRect">
            <a:avLst>
              <a:gd fmla="val 16667" name="adj"/>
            </a:avLst>
          </a:prstGeom>
          <a:solidFill>
            <a:srgbClr val="FF9900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6" name="Google Shape;1066;p155"/>
          <p:cNvSpPr/>
          <p:nvPr/>
        </p:nvSpPr>
        <p:spPr>
          <a:xfrm>
            <a:off x="423050" y="1734150"/>
            <a:ext cx="1266300" cy="19194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1067" name="Google Shape;1067;p155"/>
          <p:cNvSpPr/>
          <p:nvPr/>
        </p:nvSpPr>
        <p:spPr>
          <a:xfrm>
            <a:off x="1698175" y="3207950"/>
            <a:ext cx="3252375" cy="740900"/>
          </a:xfrm>
          <a:custGeom>
            <a:rect b="b" l="l" r="r" t="t"/>
            <a:pathLst>
              <a:path extrusionOk="0" h="29636" w="130095">
                <a:moveTo>
                  <a:pt x="130095" y="6398"/>
                </a:moveTo>
                <a:cubicBezTo>
                  <a:pt x="119076" y="10249"/>
                  <a:pt x="85664" y="30569"/>
                  <a:pt x="63981" y="29503"/>
                </a:cubicBezTo>
                <a:cubicBezTo>
                  <a:pt x="42299" y="28437"/>
                  <a:pt x="10664" y="4917"/>
                  <a:pt x="0" y="0"/>
                </a:cubicBezTo>
              </a:path>
            </a:pathLst>
          </a:cu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1068" name="Google Shape;1068;p155"/>
          <p:cNvSpPr txBox="1"/>
          <p:nvPr/>
        </p:nvSpPr>
        <p:spPr>
          <a:xfrm>
            <a:off x="1901038" y="973375"/>
            <a:ext cx="1030800" cy="59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Comfortaa"/>
                <a:ea typeface="Comfortaa"/>
                <a:cs typeface="Comfortaa"/>
                <a:sym typeface="Comfortaa"/>
              </a:rPr>
              <a:t>Request</a:t>
            </a:r>
            <a:endParaRPr b="1" sz="15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069" name="Google Shape;1069;p155"/>
          <p:cNvSpPr txBox="1"/>
          <p:nvPr/>
        </p:nvSpPr>
        <p:spPr>
          <a:xfrm>
            <a:off x="2702315" y="3948850"/>
            <a:ext cx="1244100" cy="59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Comfortaa"/>
                <a:ea typeface="Comfortaa"/>
                <a:cs typeface="Comfortaa"/>
                <a:sym typeface="Comfortaa"/>
              </a:rPr>
              <a:t>Response</a:t>
            </a:r>
            <a:endParaRPr b="1" sz="15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070" name="Google Shape;1070;p155"/>
          <p:cNvSpPr txBox="1"/>
          <p:nvPr/>
        </p:nvSpPr>
        <p:spPr>
          <a:xfrm>
            <a:off x="645225" y="1305750"/>
            <a:ext cx="10308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Client</a:t>
            </a:r>
            <a:endParaRPr/>
          </a:p>
        </p:txBody>
      </p:sp>
      <p:sp>
        <p:nvSpPr>
          <p:cNvPr id="1071" name="Google Shape;1071;p155"/>
          <p:cNvSpPr txBox="1"/>
          <p:nvPr/>
        </p:nvSpPr>
        <p:spPr>
          <a:xfrm>
            <a:off x="5134950" y="1350450"/>
            <a:ext cx="10308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Server</a:t>
            </a:r>
            <a:endParaRPr/>
          </a:p>
        </p:txBody>
      </p:sp>
      <p:sp>
        <p:nvSpPr>
          <p:cNvPr id="1072" name="Google Shape;1072;p155"/>
          <p:cNvSpPr txBox="1"/>
          <p:nvPr/>
        </p:nvSpPr>
        <p:spPr>
          <a:xfrm>
            <a:off x="2649000" y="2856125"/>
            <a:ext cx="1768500" cy="9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b="1" sz="900"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lang="en" sz="90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"age"</a:t>
            </a:r>
            <a:r>
              <a:rPr b="1" lang="en" sz="90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b="1" lang="en" sz="900">
                <a:solidFill>
                  <a:srgbClr val="0451A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"25"</a:t>
            </a:r>
            <a:r>
              <a:rPr b="1" lang="en" sz="90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b="1" sz="900"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lang="en" sz="90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"gender"</a:t>
            </a:r>
            <a:r>
              <a:rPr b="1" lang="en" sz="90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b="1" lang="en" sz="900">
                <a:solidFill>
                  <a:srgbClr val="0451A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"male"</a:t>
            </a:r>
            <a:r>
              <a:rPr b="1" lang="en" sz="90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b="1" sz="900"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lang="en" sz="90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"name"</a:t>
            </a:r>
            <a:r>
              <a:rPr b="1" lang="en" sz="90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b="1" lang="en" sz="900">
                <a:solidFill>
                  <a:srgbClr val="0451A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"คุณ jan"</a:t>
            </a:r>
            <a:endParaRPr b="1" sz="900">
              <a:solidFill>
                <a:srgbClr val="0451A5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sz="1100"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073" name="Google Shape;1073;p155"/>
          <p:cNvSpPr txBox="1"/>
          <p:nvPr/>
        </p:nvSpPr>
        <p:spPr>
          <a:xfrm>
            <a:off x="3156875" y="619675"/>
            <a:ext cx="1608300" cy="9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b="1" sz="1100"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lang="en" sz="110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"age"</a:t>
            </a:r>
            <a:r>
              <a:rPr b="1" lang="en" sz="110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b="1" lang="en" sz="1100">
                <a:solidFill>
                  <a:srgbClr val="0451A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"25"</a:t>
            </a:r>
            <a:r>
              <a:rPr b="1" lang="en" sz="110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b="1" sz="1100"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lang="en" sz="110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"name"</a:t>
            </a:r>
            <a:r>
              <a:rPr b="1" lang="en" sz="110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b="1" lang="en" sz="1100">
                <a:solidFill>
                  <a:srgbClr val="0451A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"jan"</a:t>
            </a:r>
            <a:endParaRPr b="1" sz="1100">
              <a:solidFill>
                <a:srgbClr val="0451A5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sz="1100"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074" name="Google Shape;1074;p155"/>
          <p:cNvSpPr txBox="1"/>
          <p:nvPr/>
        </p:nvSpPr>
        <p:spPr>
          <a:xfrm>
            <a:off x="4959450" y="2129950"/>
            <a:ext cx="1244100" cy="3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Comfortaa"/>
                <a:ea typeface="Comfortaa"/>
                <a:cs typeface="Comfortaa"/>
                <a:sym typeface="Comfortaa"/>
              </a:rPr>
              <a:t>Dictionary</a:t>
            </a:r>
            <a:endParaRPr b="1" sz="15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075" name="Google Shape;1075;p155"/>
          <p:cNvSpPr txBox="1"/>
          <p:nvPr/>
        </p:nvSpPr>
        <p:spPr>
          <a:xfrm>
            <a:off x="5097125" y="3149825"/>
            <a:ext cx="1244100" cy="3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Comfortaa"/>
                <a:ea typeface="Comfortaa"/>
                <a:cs typeface="Comfortaa"/>
                <a:sym typeface="Comfortaa"/>
              </a:rPr>
              <a:t>json</a:t>
            </a:r>
            <a:endParaRPr b="1" sz="1700"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076" name="Google Shape;1076;p1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2850" y="2259150"/>
            <a:ext cx="991150" cy="991150"/>
          </a:xfrm>
          <a:prstGeom prst="rect">
            <a:avLst/>
          </a:prstGeom>
          <a:noFill/>
          <a:ln>
            <a:noFill/>
          </a:ln>
        </p:spPr>
      </p:pic>
      <p:sp>
        <p:nvSpPr>
          <p:cNvPr id="1077" name="Google Shape;1077;p155"/>
          <p:cNvSpPr txBox="1"/>
          <p:nvPr/>
        </p:nvSpPr>
        <p:spPr>
          <a:xfrm>
            <a:off x="8348275" y="1778850"/>
            <a:ext cx="6003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DB</a:t>
            </a:r>
            <a:endParaRPr/>
          </a:p>
        </p:txBody>
      </p:sp>
      <p:cxnSp>
        <p:nvCxnSpPr>
          <p:cNvPr id="1078" name="Google Shape;1078;p155"/>
          <p:cNvCxnSpPr/>
          <p:nvPr/>
        </p:nvCxnSpPr>
        <p:spPr>
          <a:xfrm>
            <a:off x="6365300" y="2503500"/>
            <a:ext cx="1828800" cy="3540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79" name="Google Shape;1079;p155"/>
          <p:cNvSpPr txBox="1"/>
          <p:nvPr/>
        </p:nvSpPr>
        <p:spPr>
          <a:xfrm>
            <a:off x="6954225" y="2537538"/>
            <a:ext cx="1030800" cy="3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0000FF"/>
                </a:solidFill>
                <a:latin typeface="Comfortaa"/>
                <a:ea typeface="Comfortaa"/>
                <a:cs typeface="Comfortaa"/>
                <a:sym typeface="Comfortaa"/>
              </a:rPr>
              <a:t>SQL</a:t>
            </a:r>
            <a:endParaRPr b="1" sz="1900">
              <a:solidFill>
                <a:srgbClr val="0000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1080" name="Google Shape;1080;p155"/>
          <p:cNvCxnSpPr/>
          <p:nvPr/>
        </p:nvCxnSpPr>
        <p:spPr>
          <a:xfrm rot="10800000">
            <a:off x="6386975" y="2980975"/>
            <a:ext cx="1736100" cy="1080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081" name="Google Shape;1081;p155"/>
          <p:cNvPicPr preferRelativeResize="0"/>
          <p:nvPr/>
        </p:nvPicPr>
        <p:blipFill rotWithShape="1">
          <a:blip r:embed="rId4">
            <a:alphaModFix/>
          </a:blip>
          <a:srcRect b="0" l="21860" r="21855" t="0"/>
          <a:stretch/>
        </p:blipFill>
        <p:spPr>
          <a:xfrm>
            <a:off x="794025" y="1789025"/>
            <a:ext cx="524344" cy="52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2" name="Google Shape;1082;p155"/>
          <p:cNvPicPr preferRelativeResize="0"/>
          <p:nvPr/>
        </p:nvPicPr>
        <p:blipFill rotWithShape="1">
          <a:blip r:embed="rId5">
            <a:alphaModFix/>
          </a:blip>
          <a:srcRect b="0" l="21499" r="22219" t="0"/>
          <a:stretch/>
        </p:blipFill>
        <p:spPr>
          <a:xfrm>
            <a:off x="717813" y="2395200"/>
            <a:ext cx="600323" cy="59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3" name="Google Shape;1083;p155"/>
          <p:cNvPicPr preferRelativeResize="0"/>
          <p:nvPr/>
        </p:nvPicPr>
        <p:blipFill rotWithShape="1">
          <a:blip r:embed="rId6">
            <a:alphaModFix/>
          </a:blip>
          <a:srcRect b="0" l="20060" r="19607" t="0"/>
          <a:stretch/>
        </p:blipFill>
        <p:spPr>
          <a:xfrm>
            <a:off x="898825" y="3046325"/>
            <a:ext cx="314741" cy="52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0"/>
          <p:cNvSpPr txBox="1"/>
          <p:nvPr>
            <p:ph type="title"/>
          </p:nvPr>
        </p:nvSpPr>
        <p:spPr>
          <a:xfrm>
            <a:off x="181925" y="17647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Installation</a:t>
            </a:r>
            <a:endParaRPr/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56"/>
          <p:cNvSpPr txBox="1"/>
          <p:nvPr>
            <p:ph type="title"/>
          </p:nvPr>
        </p:nvSpPr>
        <p:spPr>
          <a:xfrm>
            <a:off x="147050" y="0"/>
            <a:ext cx="85206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ORM = Object Relational Mapping</a:t>
            </a:r>
            <a:endParaRPr/>
          </a:p>
        </p:txBody>
      </p:sp>
      <p:sp>
        <p:nvSpPr>
          <p:cNvPr id="1089" name="Google Shape;1089;p156"/>
          <p:cNvSpPr/>
          <p:nvPr/>
        </p:nvSpPr>
        <p:spPr>
          <a:xfrm>
            <a:off x="1428925" y="1350450"/>
            <a:ext cx="2804612" cy="951100"/>
          </a:xfrm>
          <a:custGeom>
            <a:rect b="b" l="l" r="r" t="t"/>
            <a:pathLst>
              <a:path extrusionOk="0" h="38044" w="127251">
                <a:moveTo>
                  <a:pt x="0" y="29869"/>
                </a:moveTo>
                <a:cubicBezTo>
                  <a:pt x="7879" y="24893"/>
                  <a:pt x="27962" y="-167"/>
                  <a:pt x="47275" y="11"/>
                </a:cubicBezTo>
                <a:cubicBezTo>
                  <a:pt x="66588" y="189"/>
                  <a:pt x="102548" y="24596"/>
                  <a:pt x="115877" y="30935"/>
                </a:cubicBezTo>
                <a:cubicBezTo>
                  <a:pt x="129206" y="37274"/>
                  <a:pt x="125355" y="36859"/>
                  <a:pt x="127251" y="38044"/>
                </a:cubicBezTo>
              </a:path>
            </a:pathLst>
          </a:cu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1090" name="Google Shape;1090;p156"/>
          <p:cNvSpPr/>
          <p:nvPr/>
        </p:nvSpPr>
        <p:spPr>
          <a:xfrm>
            <a:off x="4273650" y="1795025"/>
            <a:ext cx="1381800" cy="1919400"/>
          </a:xfrm>
          <a:prstGeom prst="roundRect">
            <a:avLst>
              <a:gd fmla="val 16667" name="adj"/>
            </a:avLst>
          </a:prstGeom>
          <a:solidFill>
            <a:srgbClr val="FF9900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1" name="Google Shape;1091;p156"/>
          <p:cNvSpPr/>
          <p:nvPr/>
        </p:nvSpPr>
        <p:spPr>
          <a:xfrm>
            <a:off x="118250" y="1734150"/>
            <a:ext cx="1266300" cy="19194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1092" name="Google Shape;1092;p156"/>
          <p:cNvSpPr/>
          <p:nvPr/>
        </p:nvSpPr>
        <p:spPr>
          <a:xfrm>
            <a:off x="1393375" y="3207950"/>
            <a:ext cx="2804523" cy="740900"/>
          </a:xfrm>
          <a:custGeom>
            <a:rect b="b" l="l" r="r" t="t"/>
            <a:pathLst>
              <a:path extrusionOk="0" h="29636" w="130095">
                <a:moveTo>
                  <a:pt x="130095" y="6398"/>
                </a:moveTo>
                <a:cubicBezTo>
                  <a:pt x="119076" y="10249"/>
                  <a:pt x="85664" y="30569"/>
                  <a:pt x="63981" y="29503"/>
                </a:cubicBezTo>
                <a:cubicBezTo>
                  <a:pt x="42299" y="28437"/>
                  <a:pt x="10664" y="4917"/>
                  <a:pt x="0" y="0"/>
                </a:cubicBezTo>
              </a:path>
            </a:pathLst>
          </a:cu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1093" name="Google Shape;1093;p156"/>
          <p:cNvSpPr txBox="1"/>
          <p:nvPr/>
        </p:nvSpPr>
        <p:spPr>
          <a:xfrm>
            <a:off x="1596238" y="973375"/>
            <a:ext cx="1030800" cy="59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Comfortaa"/>
                <a:ea typeface="Comfortaa"/>
                <a:cs typeface="Comfortaa"/>
                <a:sym typeface="Comfortaa"/>
              </a:rPr>
              <a:t>Request</a:t>
            </a:r>
            <a:endParaRPr b="1" sz="15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094" name="Google Shape;1094;p156"/>
          <p:cNvSpPr txBox="1"/>
          <p:nvPr/>
        </p:nvSpPr>
        <p:spPr>
          <a:xfrm>
            <a:off x="2397515" y="3948850"/>
            <a:ext cx="1244100" cy="59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Comfortaa"/>
                <a:ea typeface="Comfortaa"/>
                <a:cs typeface="Comfortaa"/>
                <a:sym typeface="Comfortaa"/>
              </a:rPr>
              <a:t>Response</a:t>
            </a:r>
            <a:endParaRPr b="1" sz="15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095" name="Google Shape;1095;p156"/>
          <p:cNvSpPr txBox="1"/>
          <p:nvPr/>
        </p:nvSpPr>
        <p:spPr>
          <a:xfrm>
            <a:off x="340425" y="1305750"/>
            <a:ext cx="10308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Client</a:t>
            </a:r>
            <a:endParaRPr/>
          </a:p>
        </p:txBody>
      </p:sp>
      <p:sp>
        <p:nvSpPr>
          <p:cNvPr id="1096" name="Google Shape;1096;p156"/>
          <p:cNvSpPr txBox="1"/>
          <p:nvPr/>
        </p:nvSpPr>
        <p:spPr>
          <a:xfrm>
            <a:off x="4449150" y="1350450"/>
            <a:ext cx="10308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Server</a:t>
            </a:r>
            <a:endParaRPr/>
          </a:p>
        </p:txBody>
      </p:sp>
      <p:sp>
        <p:nvSpPr>
          <p:cNvPr id="1097" name="Google Shape;1097;p156"/>
          <p:cNvSpPr txBox="1"/>
          <p:nvPr/>
        </p:nvSpPr>
        <p:spPr>
          <a:xfrm>
            <a:off x="2013688" y="2856125"/>
            <a:ext cx="1768500" cy="9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b="1" sz="900"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lang="en" sz="90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"age"</a:t>
            </a:r>
            <a:r>
              <a:rPr b="1" lang="en" sz="90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b="1" lang="en" sz="900">
                <a:solidFill>
                  <a:srgbClr val="0451A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"25"</a:t>
            </a:r>
            <a:r>
              <a:rPr b="1" lang="en" sz="90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b="1" sz="900"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lang="en" sz="90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"gender"</a:t>
            </a:r>
            <a:r>
              <a:rPr b="1" lang="en" sz="90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b="1" lang="en" sz="900">
                <a:solidFill>
                  <a:srgbClr val="0451A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"male"</a:t>
            </a:r>
            <a:r>
              <a:rPr b="1" lang="en" sz="90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b="1" sz="900"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lang="en" sz="90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"name"</a:t>
            </a:r>
            <a:r>
              <a:rPr b="1" lang="en" sz="90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b="1" lang="en" sz="900">
                <a:solidFill>
                  <a:srgbClr val="0451A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"คุณ jan"</a:t>
            </a:r>
            <a:endParaRPr b="1" sz="900">
              <a:solidFill>
                <a:srgbClr val="0451A5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sz="1100"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098" name="Google Shape;1098;p156"/>
          <p:cNvSpPr txBox="1"/>
          <p:nvPr/>
        </p:nvSpPr>
        <p:spPr>
          <a:xfrm>
            <a:off x="2554075" y="521700"/>
            <a:ext cx="1608300" cy="9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b="1" sz="1100"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lang="en" sz="110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"age"</a:t>
            </a:r>
            <a:r>
              <a:rPr b="1" lang="en" sz="110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b="1" lang="en" sz="1100">
                <a:solidFill>
                  <a:srgbClr val="0451A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"25"</a:t>
            </a:r>
            <a:r>
              <a:rPr b="1" lang="en" sz="110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b="1" sz="1100"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lang="en" sz="110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"name"</a:t>
            </a:r>
            <a:r>
              <a:rPr b="1" lang="en" sz="110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b="1" lang="en" sz="1100">
                <a:solidFill>
                  <a:srgbClr val="0451A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"jan"</a:t>
            </a:r>
            <a:endParaRPr b="1" sz="1100">
              <a:solidFill>
                <a:srgbClr val="0451A5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sz="1100"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099" name="Google Shape;1099;p156"/>
          <p:cNvSpPr txBox="1"/>
          <p:nvPr/>
        </p:nvSpPr>
        <p:spPr>
          <a:xfrm>
            <a:off x="4273650" y="2129950"/>
            <a:ext cx="1244100" cy="3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Comfortaa"/>
                <a:ea typeface="Comfortaa"/>
                <a:cs typeface="Comfortaa"/>
                <a:sym typeface="Comfortaa"/>
              </a:rPr>
              <a:t>Dictionary</a:t>
            </a:r>
            <a:endParaRPr b="1" sz="15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100" name="Google Shape;1100;p156"/>
          <p:cNvSpPr txBox="1"/>
          <p:nvPr/>
        </p:nvSpPr>
        <p:spPr>
          <a:xfrm>
            <a:off x="4411325" y="3149825"/>
            <a:ext cx="1244100" cy="3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Comfortaa"/>
                <a:ea typeface="Comfortaa"/>
                <a:cs typeface="Comfortaa"/>
                <a:sym typeface="Comfortaa"/>
              </a:rPr>
              <a:t>json</a:t>
            </a:r>
            <a:endParaRPr b="1" sz="1700"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101" name="Google Shape;1101;p1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2850" y="2310725"/>
            <a:ext cx="991150" cy="991150"/>
          </a:xfrm>
          <a:prstGeom prst="rect">
            <a:avLst/>
          </a:prstGeom>
          <a:noFill/>
          <a:ln>
            <a:noFill/>
          </a:ln>
        </p:spPr>
      </p:pic>
      <p:sp>
        <p:nvSpPr>
          <p:cNvPr id="1102" name="Google Shape;1102;p156"/>
          <p:cNvSpPr txBox="1"/>
          <p:nvPr/>
        </p:nvSpPr>
        <p:spPr>
          <a:xfrm>
            <a:off x="8406850" y="1868075"/>
            <a:ext cx="600300" cy="3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DB</a:t>
            </a:r>
            <a:endParaRPr/>
          </a:p>
        </p:txBody>
      </p:sp>
      <p:cxnSp>
        <p:nvCxnSpPr>
          <p:cNvPr id="1103" name="Google Shape;1103;p156"/>
          <p:cNvCxnSpPr/>
          <p:nvPr/>
        </p:nvCxnSpPr>
        <p:spPr>
          <a:xfrm>
            <a:off x="5655450" y="2493550"/>
            <a:ext cx="1056000" cy="18900"/>
          </a:xfrm>
          <a:prstGeom prst="straightConnector1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04" name="Google Shape;1104;p156"/>
          <p:cNvSpPr txBox="1"/>
          <p:nvPr/>
        </p:nvSpPr>
        <p:spPr>
          <a:xfrm>
            <a:off x="7624275" y="2598425"/>
            <a:ext cx="711900" cy="3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0000FF"/>
                </a:solidFill>
                <a:latin typeface="Comfortaa"/>
                <a:ea typeface="Comfortaa"/>
                <a:cs typeface="Comfortaa"/>
                <a:sym typeface="Comfortaa"/>
              </a:rPr>
              <a:t>SQL</a:t>
            </a:r>
            <a:endParaRPr b="1" sz="1500">
              <a:solidFill>
                <a:srgbClr val="0000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1105" name="Google Shape;1105;p156"/>
          <p:cNvCxnSpPr/>
          <p:nvPr/>
        </p:nvCxnSpPr>
        <p:spPr>
          <a:xfrm rot="10800000">
            <a:off x="5701200" y="3104775"/>
            <a:ext cx="894900" cy="2400"/>
          </a:xfrm>
          <a:prstGeom prst="straightConnector1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06" name="Google Shape;1106;p156"/>
          <p:cNvSpPr txBox="1"/>
          <p:nvPr/>
        </p:nvSpPr>
        <p:spPr>
          <a:xfrm>
            <a:off x="5394008" y="2531400"/>
            <a:ext cx="1197300" cy="3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9900"/>
                </a:solidFill>
                <a:latin typeface="Comfortaa"/>
                <a:ea typeface="Comfortaa"/>
                <a:cs typeface="Comfortaa"/>
                <a:sym typeface="Comfortaa"/>
              </a:rPr>
              <a:t>Python</a:t>
            </a:r>
            <a:endParaRPr b="1" sz="1200">
              <a:solidFill>
                <a:srgbClr val="FF9900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9900"/>
                </a:solidFill>
                <a:latin typeface="Comfortaa"/>
                <a:ea typeface="Comfortaa"/>
                <a:cs typeface="Comfortaa"/>
                <a:sym typeface="Comfortaa"/>
              </a:rPr>
              <a:t>Object</a:t>
            </a:r>
            <a:endParaRPr b="1" sz="1200">
              <a:solidFill>
                <a:srgbClr val="FF99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107" name="Google Shape;1107;p156"/>
          <p:cNvPicPr preferRelativeResize="0"/>
          <p:nvPr/>
        </p:nvPicPr>
        <p:blipFill rotWithShape="1">
          <a:blip r:embed="rId4">
            <a:alphaModFix/>
          </a:blip>
          <a:srcRect b="0" l="21860" r="21855" t="0"/>
          <a:stretch/>
        </p:blipFill>
        <p:spPr>
          <a:xfrm>
            <a:off x="489225" y="1789025"/>
            <a:ext cx="524344" cy="52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8" name="Google Shape;1108;p156"/>
          <p:cNvPicPr preferRelativeResize="0"/>
          <p:nvPr/>
        </p:nvPicPr>
        <p:blipFill rotWithShape="1">
          <a:blip r:embed="rId5">
            <a:alphaModFix/>
          </a:blip>
          <a:srcRect b="0" l="21499" r="22219" t="0"/>
          <a:stretch/>
        </p:blipFill>
        <p:spPr>
          <a:xfrm>
            <a:off x="413013" y="2395200"/>
            <a:ext cx="600323" cy="59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9" name="Google Shape;1109;p156"/>
          <p:cNvPicPr preferRelativeResize="0"/>
          <p:nvPr/>
        </p:nvPicPr>
        <p:blipFill rotWithShape="1">
          <a:blip r:embed="rId6">
            <a:alphaModFix/>
          </a:blip>
          <a:srcRect b="0" l="20060" r="19607" t="0"/>
          <a:stretch/>
        </p:blipFill>
        <p:spPr>
          <a:xfrm>
            <a:off x="594025" y="3046325"/>
            <a:ext cx="314741" cy="521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0" name="Google Shape;1110;p156"/>
          <p:cNvSpPr/>
          <p:nvPr/>
        </p:nvSpPr>
        <p:spPr>
          <a:xfrm>
            <a:off x="6357975" y="2291350"/>
            <a:ext cx="1266300" cy="1029900"/>
          </a:xfrm>
          <a:prstGeom prst="diamond">
            <a:avLst/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ORM</a:t>
            </a:r>
            <a:endParaRPr b="1"/>
          </a:p>
        </p:txBody>
      </p:sp>
      <p:cxnSp>
        <p:nvCxnSpPr>
          <p:cNvPr id="1111" name="Google Shape;1111;p156"/>
          <p:cNvCxnSpPr/>
          <p:nvPr/>
        </p:nvCxnSpPr>
        <p:spPr>
          <a:xfrm>
            <a:off x="7290425" y="2556900"/>
            <a:ext cx="921300" cy="870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12" name="Google Shape;1112;p156"/>
          <p:cNvCxnSpPr/>
          <p:nvPr/>
        </p:nvCxnSpPr>
        <p:spPr>
          <a:xfrm rot="10800000">
            <a:off x="7395075" y="3089300"/>
            <a:ext cx="807900" cy="900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6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7" name="Google Shape;1117;p157"/>
          <p:cNvSpPr txBox="1"/>
          <p:nvPr>
            <p:ph type="title"/>
          </p:nvPr>
        </p:nvSpPr>
        <p:spPr>
          <a:xfrm>
            <a:off x="147050" y="0"/>
            <a:ext cx="85206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ORM Concept</a:t>
            </a:r>
            <a:endParaRPr/>
          </a:p>
        </p:txBody>
      </p:sp>
      <p:graphicFrame>
        <p:nvGraphicFramePr>
          <p:cNvPr id="1118" name="Google Shape;1118;p157"/>
          <p:cNvGraphicFramePr/>
          <p:nvPr/>
        </p:nvGraphicFramePr>
        <p:xfrm>
          <a:off x="5749575" y="1809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{371BEB4D-A4B4-4FEE-9635-72EA2DA9501B}</a:tableStyleId>
              </a:tblPr>
              <a:tblGrid>
                <a:gridCol w="618600"/>
                <a:gridCol w="1156425"/>
                <a:gridCol w="13527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/>
                        <a:t>id</a:t>
                      </a:r>
                      <a:endParaRPr b="1" sz="1500"/>
                    </a:p>
                  </a:txBody>
                  <a:tcPr marT="91425" marB="91425" marR="91425" marL="91425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/>
                        <a:t>name</a:t>
                      </a:r>
                      <a:endParaRPr b="1" sz="1500"/>
                    </a:p>
                  </a:txBody>
                  <a:tcPr marT="91425" marB="91425" marR="91425" marL="91425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/>
                        <a:t>capital</a:t>
                      </a:r>
                      <a:endParaRPr b="1" sz="1500"/>
                    </a:p>
                  </a:txBody>
                  <a:tcPr marT="91425" marB="91425" marR="91425" marL="91425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Thailand</a:t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Bangkok</a:t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Austria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Vienna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Loas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Vienchan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119" name="Google Shape;1119;p157"/>
          <p:cNvSpPr/>
          <p:nvPr/>
        </p:nvSpPr>
        <p:spPr>
          <a:xfrm>
            <a:off x="4543500" y="2251650"/>
            <a:ext cx="1019100" cy="6402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ORM</a:t>
            </a:r>
            <a:endParaRPr/>
          </a:p>
        </p:txBody>
      </p:sp>
      <p:sp>
        <p:nvSpPr>
          <p:cNvPr id="1120" name="Google Shape;1120;p157"/>
          <p:cNvSpPr/>
          <p:nvPr/>
        </p:nvSpPr>
        <p:spPr>
          <a:xfrm>
            <a:off x="2480950" y="1417675"/>
            <a:ext cx="1914000" cy="21798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1" name="Google Shape;1121;p157"/>
          <p:cNvSpPr txBox="1"/>
          <p:nvPr/>
        </p:nvSpPr>
        <p:spPr>
          <a:xfrm>
            <a:off x="6663050" y="1311725"/>
            <a:ext cx="1392900" cy="4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Comfortaa"/>
                <a:ea typeface="Comfortaa"/>
                <a:cs typeface="Comfortaa"/>
                <a:sym typeface="Comfortaa"/>
              </a:rPr>
              <a:t>Countries</a:t>
            </a:r>
            <a:endParaRPr b="1" sz="15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122" name="Google Shape;1122;p157"/>
          <p:cNvSpPr txBox="1"/>
          <p:nvPr/>
        </p:nvSpPr>
        <p:spPr>
          <a:xfrm>
            <a:off x="2815850" y="1481850"/>
            <a:ext cx="1392900" cy="4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Comfortaa"/>
                <a:ea typeface="Comfortaa"/>
                <a:cs typeface="Comfortaa"/>
                <a:sym typeface="Comfortaa"/>
              </a:rPr>
              <a:t>Countries</a:t>
            </a:r>
            <a:endParaRPr b="1" sz="1500"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1123" name="Google Shape;1123;p157"/>
          <p:cNvCxnSpPr/>
          <p:nvPr/>
        </p:nvCxnSpPr>
        <p:spPr>
          <a:xfrm>
            <a:off x="2489800" y="1984750"/>
            <a:ext cx="1905000" cy="87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24" name="Google Shape;1124;p157"/>
          <p:cNvSpPr txBox="1"/>
          <p:nvPr/>
        </p:nvSpPr>
        <p:spPr>
          <a:xfrm>
            <a:off x="2667000" y="2120250"/>
            <a:ext cx="1392900" cy="12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Comfortaa"/>
                <a:ea typeface="Comfortaa"/>
                <a:cs typeface="Comfortaa"/>
                <a:sym typeface="Comfortaa"/>
              </a:rPr>
              <a:t>id</a:t>
            </a:r>
            <a:endParaRPr b="1" sz="18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Comfortaa"/>
                <a:ea typeface="Comfortaa"/>
                <a:cs typeface="Comfortaa"/>
                <a:sym typeface="Comfortaa"/>
              </a:rPr>
              <a:t>name</a:t>
            </a:r>
            <a:endParaRPr b="1" sz="18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Comfortaa"/>
                <a:ea typeface="Comfortaa"/>
                <a:cs typeface="Comfortaa"/>
                <a:sym typeface="Comfortaa"/>
              </a:rPr>
              <a:t>capital</a:t>
            </a:r>
            <a:endParaRPr b="1" sz="18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125" name="Google Shape;1125;p157"/>
          <p:cNvSpPr txBox="1"/>
          <p:nvPr/>
        </p:nvSpPr>
        <p:spPr>
          <a:xfrm>
            <a:off x="2920575" y="3730250"/>
            <a:ext cx="1341300" cy="5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Comfortaa"/>
                <a:ea typeface="Comfortaa"/>
                <a:cs typeface="Comfortaa"/>
                <a:sym typeface="Comfortaa"/>
              </a:rPr>
              <a:t>Object</a:t>
            </a:r>
            <a:endParaRPr sz="20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126" name="Google Shape;1126;p157"/>
          <p:cNvSpPr txBox="1"/>
          <p:nvPr/>
        </p:nvSpPr>
        <p:spPr>
          <a:xfrm>
            <a:off x="6851075" y="3730250"/>
            <a:ext cx="1341300" cy="5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Comfortaa"/>
                <a:ea typeface="Comfortaa"/>
                <a:cs typeface="Comfortaa"/>
                <a:sym typeface="Comfortaa"/>
              </a:rPr>
              <a:t>Table</a:t>
            </a:r>
            <a:endParaRPr sz="2000"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127" name="Google Shape;1127;p1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141388"/>
            <a:ext cx="925376" cy="925376"/>
          </a:xfrm>
          <a:prstGeom prst="rect">
            <a:avLst/>
          </a:prstGeom>
          <a:noFill/>
          <a:ln>
            <a:noFill/>
          </a:ln>
        </p:spPr>
      </p:pic>
      <p:sp>
        <p:nvSpPr>
          <p:cNvPr id="1128" name="Google Shape;1128;p157"/>
          <p:cNvSpPr/>
          <p:nvPr/>
        </p:nvSpPr>
        <p:spPr>
          <a:xfrm>
            <a:off x="1193613" y="2251650"/>
            <a:ext cx="1019100" cy="6402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</a:t>
            </a:r>
            <a:endParaRPr/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2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" name="Google Shape;1133;p158"/>
          <p:cNvSpPr txBox="1"/>
          <p:nvPr>
            <p:ph type="title"/>
          </p:nvPr>
        </p:nvSpPr>
        <p:spPr>
          <a:xfrm>
            <a:off x="147050" y="0"/>
            <a:ext cx="85206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Create Virtual Environment</a:t>
            </a:r>
            <a:endParaRPr/>
          </a:p>
        </p:txBody>
      </p:sp>
      <p:sp>
        <p:nvSpPr>
          <p:cNvPr id="1134" name="Google Shape;1134;p158"/>
          <p:cNvSpPr txBox="1"/>
          <p:nvPr/>
        </p:nvSpPr>
        <p:spPr>
          <a:xfrm>
            <a:off x="1949150" y="823525"/>
            <a:ext cx="4675200" cy="1085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python -m venv venv</a:t>
            </a:r>
            <a:endParaRPr sz="1800">
              <a:solidFill>
                <a:srgbClr val="FFFFFF"/>
              </a:solidFill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.\venv\Scripts\activate</a:t>
            </a:r>
            <a:endParaRPr sz="1800">
              <a:solidFill>
                <a:srgbClr val="FFFFFF"/>
              </a:solidFill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</p:txBody>
      </p:sp>
      <p:pic>
        <p:nvPicPr>
          <p:cNvPr id="1135" name="Google Shape;1135;p1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625" y="3601425"/>
            <a:ext cx="8853300" cy="748800"/>
          </a:xfrm>
          <a:prstGeom prst="rect">
            <a:avLst/>
          </a:prstGeom>
          <a:noFill/>
          <a:ln>
            <a:noFill/>
          </a:ln>
        </p:spPr>
      </p:pic>
      <p:sp>
        <p:nvSpPr>
          <p:cNvPr id="1136" name="Google Shape;1136;p158"/>
          <p:cNvSpPr/>
          <p:nvPr/>
        </p:nvSpPr>
        <p:spPr>
          <a:xfrm>
            <a:off x="-8875" y="3453425"/>
            <a:ext cx="1314000" cy="10365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0" name="Shape 1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1" name="Google Shape;1141;p159"/>
          <p:cNvSpPr txBox="1"/>
          <p:nvPr>
            <p:ph type="title"/>
          </p:nvPr>
        </p:nvSpPr>
        <p:spPr>
          <a:xfrm>
            <a:off x="-75" y="-88500"/>
            <a:ext cx="8002500" cy="49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Django </a:t>
            </a:r>
            <a:r>
              <a:rPr lang="en"/>
              <a:t>Library</a:t>
            </a:r>
            <a:endParaRPr/>
          </a:p>
        </p:txBody>
      </p:sp>
      <p:sp>
        <p:nvSpPr>
          <p:cNvPr id="1142" name="Google Shape;1142;p159"/>
          <p:cNvSpPr txBox="1"/>
          <p:nvPr>
            <p:ph idx="1" type="body"/>
          </p:nvPr>
        </p:nvSpPr>
        <p:spPr>
          <a:xfrm>
            <a:off x="102575" y="695225"/>
            <a:ext cx="3535500" cy="357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1" marL="4572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django</a:t>
            </a:r>
            <a:endParaRPr/>
          </a:p>
          <a:p>
            <a:pPr indent="-342900" lvl="1" marL="4572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Djangorestframework</a:t>
            </a:r>
            <a:endParaRPr/>
          </a:p>
          <a:p>
            <a:pPr indent="-342900" lvl="1" marL="4572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django-cors-headers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Check Version</a:t>
            </a:r>
            <a:endParaRPr/>
          </a:p>
        </p:txBody>
      </p:sp>
      <p:sp>
        <p:nvSpPr>
          <p:cNvPr id="1143" name="Google Shape;1143;p159"/>
          <p:cNvSpPr txBox="1"/>
          <p:nvPr/>
        </p:nvSpPr>
        <p:spPr>
          <a:xfrm>
            <a:off x="4106425" y="556175"/>
            <a:ext cx="4675200" cy="14592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pip install django</a:t>
            </a:r>
            <a:endParaRPr sz="1800">
              <a:solidFill>
                <a:srgbClr val="FFFFFF"/>
              </a:solidFill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pip install djangorestframework</a:t>
            </a:r>
            <a:endParaRPr sz="1800">
              <a:solidFill>
                <a:srgbClr val="FFFFFF"/>
              </a:solidFill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pip install django-cors-headers</a:t>
            </a:r>
            <a:endParaRPr sz="1800">
              <a:solidFill>
                <a:srgbClr val="FFFFFF"/>
              </a:solidFill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</p:txBody>
      </p:sp>
      <p:sp>
        <p:nvSpPr>
          <p:cNvPr id="1144" name="Google Shape;1144;p159"/>
          <p:cNvSpPr txBox="1"/>
          <p:nvPr/>
        </p:nvSpPr>
        <p:spPr>
          <a:xfrm>
            <a:off x="4251775" y="3266475"/>
            <a:ext cx="4384500" cy="1048200"/>
          </a:xfrm>
          <a:prstGeom prst="rect">
            <a:avLst/>
          </a:prstGeom>
          <a:solidFill>
            <a:srgbClr val="000000"/>
          </a:solidFill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python -m django --version</a:t>
            </a:r>
            <a:endParaRPr sz="1800">
              <a:solidFill>
                <a:srgbClr val="FFFFFF"/>
              </a:solidFill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B7B7B7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3.1.2</a:t>
            </a:r>
            <a:endParaRPr sz="1800">
              <a:solidFill>
                <a:srgbClr val="999999"/>
              </a:solidFill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8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" name="Google Shape;1149;p160"/>
          <p:cNvSpPr txBox="1"/>
          <p:nvPr>
            <p:ph type="title"/>
          </p:nvPr>
        </p:nvSpPr>
        <p:spPr>
          <a:xfrm>
            <a:off x="147050" y="0"/>
            <a:ext cx="85206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Create Django Project</a:t>
            </a:r>
            <a:endParaRPr/>
          </a:p>
        </p:txBody>
      </p:sp>
      <p:sp>
        <p:nvSpPr>
          <p:cNvPr id="1150" name="Google Shape;1150;p160"/>
          <p:cNvSpPr txBox="1"/>
          <p:nvPr/>
        </p:nvSpPr>
        <p:spPr>
          <a:xfrm>
            <a:off x="1176800" y="859025"/>
            <a:ext cx="6067500" cy="13248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django-admin startproject PythonDjango</a:t>
            </a:r>
            <a:endParaRPr sz="1800">
              <a:solidFill>
                <a:srgbClr val="FFFFFF"/>
              </a:solidFill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cd PythonDjango</a:t>
            </a:r>
            <a:endParaRPr sz="1800">
              <a:solidFill>
                <a:srgbClr val="FFFFFF"/>
              </a:solidFill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dir</a:t>
            </a:r>
            <a:endParaRPr sz="1800">
              <a:solidFill>
                <a:srgbClr val="FFFFFF"/>
              </a:solidFill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</p:txBody>
      </p:sp>
      <p:pic>
        <p:nvPicPr>
          <p:cNvPr id="1151" name="Google Shape;1151;p1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4500" y="2691325"/>
            <a:ext cx="6019800" cy="213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5" name="Shape 1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6" name="Google Shape;1156;p161"/>
          <p:cNvSpPr txBox="1"/>
          <p:nvPr>
            <p:ph type="title"/>
          </p:nvPr>
        </p:nvSpPr>
        <p:spPr>
          <a:xfrm>
            <a:off x="147050" y="0"/>
            <a:ext cx="85206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Create App</a:t>
            </a:r>
            <a:endParaRPr/>
          </a:p>
        </p:txBody>
      </p:sp>
      <p:sp>
        <p:nvSpPr>
          <p:cNvPr id="1157" name="Google Shape;1157;p161"/>
          <p:cNvSpPr txBox="1"/>
          <p:nvPr/>
        </p:nvSpPr>
        <p:spPr>
          <a:xfrm>
            <a:off x="1373600" y="610450"/>
            <a:ext cx="6067500" cy="9432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python manage.py startapp countries</a:t>
            </a:r>
            <a:endParaRPr sz="1800">
              <a:solidFill>
                <a:srgbClr val="FFFFFF"/>
              </a:solidFill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dir</a:t>
            </a:r>
            <a:endParaRPr sz="1800">
              <a:solidFill>
                <a:srgbClr val="FFFFFF"/>
              </a:solidFill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</p:txBody>
      </p:sp>
      <p:pic>
        <p:nvPicPr>
          <p:cNvPr id="1158" name="Google Shape;1158;p1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1225" y="2361450"/>
            <a:ext cx="7368875" cy="245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2" name="Shape 1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3" name="Google Shape;1163;p162"/>
          <p:cNvSpPr txBox="1"/>
          <p:nvPr>
            <p:ph type="title"/>
          </p:nvPr>
        </p:nvSpPr>
        <p:spPr>
          <a:xfrm>
            <a:off x="147050" y="0"/>
            <a:ext cx="8520600" cy="109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Register app with Django </a:t>
            </a:r>
            <a:r>
              <a:rPr lang="en">
                <a:solidFill>
                  <a:srgbClr val="0000FF"/>
                </a:solidFill>
              </a:rPr>
              <a:t>PythonDjango/PythonDjango/settings.py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4" name="Google Shape;1164;p162"/>
          <p:cNvSpPr txBox="1"/>
          <p:nvPr/>
        </p:nvSpPr>
        <p:spPr>
          <a:xfrm>
            <a:off x="1336900" y="1355700"/>
            <a:ext cx="5141400" cy="25149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INSTALLED_APPS = [</a:t>
            </a:r>
            <a:endParaRPr sz="1050">
              <a:solidFill>
                <a:srgbClr val="0000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    'django.contrib.admin',</a:t>
            </a:r>
            <a:endParaRPr sz="1050">
              <a:solidFill>
                <a:srgbClr val="0000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...</a:t>
            </a:r>
            <a:endParaRPr sz="1050">
              <a:solidFill>
                <a:srgbClr val="0000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    'django.contrib.staticfiles',</a:t>
            </a:r>
            <a:endParaRPr sz="1050">
              <a:solidFill>
                <a:srgbClr val="0000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    'rest_framework',</a:t>
            </a:r>
            <a:endParaRPr sz="105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    'countries.apps.CountriesConfig',</a:t>
            </a:r>
            <a:endParaRPr sz="105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    'corsheaders'</a:t>
            </a:r>
            <a:endParaRPr sz="105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 sz="1050">
              <a:solidFill>
                <a:srgbClr val="0000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MIDDLEWARE = [</a:t>
            </a:r>
            <a:endParaRPr sz="1050">
              <a:solidFill>
                <a:srgbClr val="0000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05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'corsheaders.middleware.CorsMiddleware',</a:t>
            </a:r>
            <a:endParaRPr sz="105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    'django.middleware.security.SecurityMiddleware',</a:t>
            </a:r>
            <a:endParaRPr sz="1050">
              <a:solidFill>
                <a:srgbClr val="0000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...</a:t>
            </a:r>
            <a:endParaRPr sz="1050">
              <a:solidFill>
                <a:srgbClr val="0000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8" name="Shape 1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9" name="Google Shape;1169;p163"/>
          <p:cNvSpPr txBox="1"/>
          <p:nvPr>
            <p:ph type="title"/>
          </p:nvPr>
        </p:nvSpPr>
        <p:spPr>
          <a:xfrm>
            <a:off x="147050" y="0"/>
            <a:ext cx="85206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 MySQL Create “</a:t>
            </a:r>
            <a:r>
              <a:rPr lang="en">
                <a:solidFill>
                  <a:srgbClr val="FF00FF"/>
                </a:solidFill>
              </a:rPr>
              <a:t>countriesdb</a:t>
            </a:r>
            <a:r>
              <a:rPr lang="en"/>
              <a:t>” Database</a:t>
            </a:r>
            <a:endParaRPr/>
          </a:p>
        </p:txBody>
      </p:sp>
      <p:pic>
        <p:nvPicPr>
          <p:cNvPr id="1170" name="Google Shape;1170;p1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8850" y="1109575"/>
            <a:ext cx="4561650" cy="336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4" name="Shape 1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5" name="Google Shape;1175;p164"/>
          <p:cNvSpPr txBox="1"/>
          <p:nvPr>
            <p:ph type="title"/>
          </p:nvPr>
        </p:nvSpPr>
        <p:spPr>
          <a:xfrm>
            <a:off x="147050" y="0"/>
            <a:ext cx="85206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Install MySQL Client for Django</a:t>
            </a:r>
            <a:endParaRPr/>
          </a:p>
        </p:txBody>
      </p:sp>
      <p:sp>
        <p:nvSpPr>
          <p:cNvPr id="1176" name="Google Shape;1176;p164"/>
          <p:cNvSpPr txBox="1"/>
          <p:nvPr/>
        </p:nvSpPr>
        <p:spPr>
          <a:xfrm>
            <a:off x="0" y="1455950"/>
            <a:ext cx="37908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3"/>
              </a:rPr>
              <a:t>https://www.lfd.uci.edu/~gohlke/pythonlibs/#mysqlclient</a:t>
            </a:r>
            <a:endParaRPr/>
          </a:p>
        </p:txBody>
      </p:sp>
      <p:sp>
        <p:nvSpPr>
          <p:cNvPr id="1177" name="Google Shape;1177;p164"/>
          <p:cNvSpPr txBox="1"/>
          <p:nvPr/>
        </p:nvSpPr>
        <p:spPr>
          <a:xfrm>
            <a:off x="93850" y="2571750"/>
            <a:ext cx="3696900" cy="7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</a:rPr>
              <a:t>mysqlclient-1.4.6-cp38-cp38-win_amd64.whl</a:t>
            </a:r>
            <a:endParaRPr>
              <a:solidFill>
                <a:srgbClr val="0000FF"/>
              </a:solidFill>
            </a:endParaRPr>
          </a:p>
        </p:txBody>
      </p:sp>
      <p:pic>
        <p:nvPicPr>
          <p:cNvPr id="1178" name="Google Shape;1178;p1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90750" y="1078826"/>
            <a:ext cx="5353250" cy="3385121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2" name="Shape 1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3" name="Google Shape;1183;p165"/>
          <p:cNvSpPr txBox="1"/>
          <p:nvPr>
            <p:ph type="title"/>
          </p:nvPr>
        </p:nvSpPr>
        <p:spPr>
          <a:xfrm>
            <a:off x="147050" y="0"/>
            <a:ext cx="85206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Install Mysql Client</a:t>
            </a:r>
            <a:endParaRPr/>
          </a:p>
        </p:txBody>
      </p:sp>
      <p:sp>
        <p:nvSpPr>
          <p:cNvPr id="1184" name="Google Shape;1184;p165"/>
          <p:cNvSpPr txBox="1"/>
          <p:nvPr/>
        </p:nvSpPr>
        <p:spPr>
          <a:xfrm>
            <a:off x="729000" y="845100"/>
            <a:ext cx="7057800" cy="5217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pip install mysqlclient-1.4.6-cp38-cp38-win32.whl</a:t>
            </a:r>
            <a:endParaRPr sz="1800">
              <a:solidFill>
                <a:srgbClr val="FFFFFF"/>
              </a:solidFill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</p:txBody>
      </p:sp>
      <p:pic>
        <p:nvPicPr>
          <p:cNvPr id="1185" name="Google Shape;1185;p1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825" y="3172450"/>
            <a:ext cx="8664826" cy="816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1"/>
          <p:cNvSpPr txBox="1"/>
          <p:nvPr>
            <p:ph type="title"/>
          </p:nvPr>
        </p:nvSpPr>
        <p:spPr>
          <a:xfrm>
            <a:off x="-75" y="-88500"/>
            <a:ext cx="8002500" cy="49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IDE: </a:t>
            </a:r>
            <a:r>
              <a:rPr lang="en"/>
              <a:t>Visual Studio Code</a:t>
            </a:r>
            <a:endParaRPr/>
          </a:p>
        </p:txBody>
      </p:sp>
      <p:pic>
        <p:nvPicPr>
          <p:cNvPr id="206" name="Google Shape;20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6313" y="695225"/>
            <a:ext cx="7559263" cy="4143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9" name="Shape 1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0" name="Google Shape;1190;p166"/>
          <p:cNvSpPr txBox="1"/>
          <p:nvPr>
            <p:ph type="title"/>
          </p:nvPr>
        </p:nvSpPr>
        <p:spPr>
          <a:xfrm>
            <a:off x="147050" y="0"/>
            <a:ext cx="8520600" cy="109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Config Database Connection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</a:rPr>
              <a:t>PythonDjango/</a:t>
            </a:r>
            <a:r>
              <a:rPr lang="en">
                <a:solidFill>
                  <a:srgbClr val="0000FF"/>
                </a:solidFill>
              </a:rPr>
              <a:t>PythonDjango/settings.py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1" name="Google Shape;1191;p166"/>
          <p:cNvSpPr txBox="1"/>
          <p:nvPr/>
        </p:nvSpPr>
        <p:spPr>
          <a:xfrm>
            <a:off x="1336900" y="1355700"/>
            <a:ext cx="5141400" cy="23610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DATABASES = {</a:t>
            </a:r>
            <a:endParaRPr sz="1250">
              <a:solidFill>
                <a:srgbClr val="0000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    'default': {</a:t>
            </a:r>
            <a:endParaRPr sz="1250">
              <a:solidFill>
                <a:srgbClr val="0000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'ENGINE': 'django.db.backends.mysql',</a:t>
            </a:r>
            <a:endParaRPr sz="125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'NAME': 'countriesdb',</a:t>
            </a:r>
            <a:endParaRPr sz="125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'USER':'root',</a:t>
            </a:r>
            <a:endParaRPr sz="125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'PASSWORD':'toor',</a:t>
            </a:r>
            <a:endParaRPr sz="125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'HOST':'localhost',</a:t>
            </a:r>
            <a:endParaRPr sz="125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'PORT': '3306'</a:t>
            </a:r>
            <a:endParaRPr sz="125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    }</a:t>
            </a:r>
            <a:endParaRPr sz="1250">
              <a:solidFill>
                <a:srgbClr val="0000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20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</p:txBody>
      </p:sp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67"/>
          <p:cNvSpPr txBox="1"/>
          <p:nvPr>
            <p:ph type="title"/>
          </p:nvPr>
        </p:nvSpPr>
        <p:spPr>
          <a:xfrm>
            <a:off x="147050" y="0"/>
            <a:ext cx="85206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Create Model file:  </a:t>
            </a:r>
            <a:r>
              <a:rPr lang="en">
                <a:solidFill>
                  <a:srgbClr val="0000FF"/>
                </a:solidFill>
              </a:rPr>
              <a:t>PythonDjango/</a:t>
            </a:r>
            <a:r>
              <a:rPr lang="en">
                <a:solidFill>
                  <a:srgbClr val="0000FF"/>
                </a:solidFill>
              </a:rPr>
              <a:t>countries/models.py</a:t>
            </a:r>
            <a:endParaRPr>
              <a:solidFill>
                <a:srgbClr val="0000FF"/>
              </a:solidFill>
            </a:endParaRPr>
          </a:p>
        </p:txBody>
      </p:sp>
      <p:sp>
        <p:nvSpPr>
          <p:cNvPr id="1197" name="Google Shape;1197;p167"/>
          <p:cNvSpPr txBox="1"/>
          <p:nvPr/>
        </p:nvSpPr>
        <p:spPr>
          <a:xfrm>
            <a:off x="1158550" y="1271225"/>
            <a:ext cx="7091700" cy="21735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django.db </a:t>
            </a:r>
            <a:r>
              <a:rPr lang="en" sz="10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models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6A9955"/>
                </a:solidFill>
                <a:latin typeface="Courier New"/>
                <a:ea typeface="Courier New"/>
                <a:cs typeface="Courier New"/>
                <a:sym typeface="Courier New"/>
              </a:rPr>
              <a:t># Create your models here.</a:t>
            </a:r>
            <a:endParaRPr sz="1050">
              <a:solidFill>
                <a:srgbClr val="6A995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Countries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5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models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05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Model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):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name=models.CharField(</a:t>
            </a:r>
            <a:r>
              <a:rPr lang="en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max_length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0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50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blank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0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False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default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''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capital = models.CharField(</a:t>
            </a:r>
            <a:r>
              <a:rPr lang="en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max_length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0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50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blank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0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False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default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''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0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Meta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ordering = (</a:t>
            </a:r>
            <a:r>
              <a:rPr lang="en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'id'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,)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solidFill>
                <a:srgbClr val="0000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solidFill>
                <a:srgbClr val="0000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68"/>
          <p:cNvSpPr txBox="1"/>
          <p:nvPr>
            <p:ph type="title"/>
          </p:nvPr>
        </p:nvSpPr>
        <p:spPr>
          <a:xfrm>
            <a:off x="147050" y="0"/>
            <a:ext cx="85206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Migration model DB =&gt; Create Model File</a:t>
            </a:r>
            <a:endParaRPr/>
          </a:p>
        </p:txBody>
      </p:sp>
      <p:sp>
        <p:nvSpPr>
          <p:cNvPr id="1203" name="Google Shape;1203;p168"/>
          <p:cNvSpPr txBox="1"/>
          <p:nvPr/>
        </p:nvSpPr>
        <p:spPr>
          <a:xfrm>
            <a:off x="878450" y="563500"/>
            <a:ext cx="7057800" cy="5217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python manage.py makemigrations countries</a:t>
            </a:r>
            <a:endParaRPr sz="1800">
              <a:solidFill>
                <a:srgbClr val="FFFFFF"/>
              </a:solidFill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</p:txBody>
      </p:sp>
      <p:sp>
        <p:nvSpPr>
          <p:cNvPr id="1204" name="Google Shape;1204;p168"/>
          <p:cNvSpPr txBox="1"/>
          <p:nvPr/>
        </p:nvSpPr>
        <p:spPr>
          <a:xfrm>
            <a:off x="147050" y="1207225"/>
            <a:ext cx="8788500" cy="52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Source Code Pro"/>
                <a:ea typeface="Source Code Pro"/>
                <a:cs typeface="Source Code Pro"/>
                <a:sym typeface="Source Code Pro"/>
              </a:rPr>
              <a:t>It created model file:  </a:t>
            </a:r>
            <a:r>
              <a:rPr lang="en" sz="1500">
                <a:latin typeface="Source Code Pro"/>
                <a:ea typeface="Source Code Pro"/>
                <a:cs typeface="Source Code Pro"/>
                <a:sym typeface="Source Code Pro"/>
              </a:rPr>
              <a:t>PythonDjango/</a:t>
            </a:r>
            <a:r>
              <a:rPr lang="en" sz="1500">
                <a:latin typeface="Source Code Pro"/>
                <a:ea typeface="Source Code Pro"/>
                <a:cs typeface="Source Code Pro"/>
                <a:sym typeface="Source Code Pro"/>
              </a:rPr>
              <a:t>countries/migration/</a:t>
            </a:r>
            <a:r>
              <a:rPr b="1" lang="en" sz="15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0001_initial.py</a:t>
            </a:r>
            <a:endParaRPr b="1" sz="1500">
              <a:solidFill>
                <a:srgbClr val="0000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1205" name="Google Shape;1205;p168"/>
          <p:cNvPicPr preferRelativeResize="0"/>
          <p:nvPr/>
        </p:nvPicPr>
        <p:blipFill rotWithShape="1">
          <a:blip r:embed="rId3">
            <a:alphaModFix/>
          </a:blip>
          <a:srcRect b="33029" l="0" r="0" t="0"/>
          <a:stretch/>
        </p:blipFill>
        <p:spPr>
          <a:xfrm>
            <a:off x="147050" y="1604975"/>
            <a:ext cx="1888700" cy="3444649"/>
          </a:xfrm>
          <a:prstGeom prst="rect">
            <a:avLst/>
          </a:prstGeom>
          <a:noFill/>
          <a:ln>
            <a:noFill/>
          </a:ln>
        </p:spPr>
      </p:pic>
      <p:sp>
        <p:nvSpPr>
          <p:cNvPr id="1206" name="Google Shape;1206;p168"/>
          <p:cNvSpPr txBox="1"/>
          <p:nvPr/>
        </p:nvSpPr>
        <p:spPr>
          <a:xfrm>
            <a:off x="2326850" y="1604975"/>
            <a:ext cx="6693000" cy="34446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 Generated by Django 3.1.2 on 2020-10-04 16:33</a:t>
            </a:r>
            <a:endParaRPr sz="80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n" sz="8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django.db </a:t>
            </a:r>
            <a:r>
              <a:rPr lang="en" sz="80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en" sz="8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migrations, models</a:t>
            </a:r>
            <a:endParaRPr sz="8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en" sz="8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800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Migration</a:t>
            </a:r>
            <a:r>
              <a:rPr lang="en" sz="8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800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migrations</a:t>
            </a:r>
            <a:r>
              <a:rPr lang="en" sz="8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800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Migration</a:t>
            </a:r>
            <a:r>
              <a:rPr lang="en" sz="8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):</a:t>
            </a:r>
            <a:endParaRPr sz="8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initial = </a:t>
            </a:r>
            <a:r>
              <a:rPr lang="en" sz="8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endParaRPr sz="800">
              <a:solidFill>
                <a:srgbClr val="569CD6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dependencies = [</a:t>
            </a:r>
            <a:endParaRPr sz="8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]</a:t>
            </a:r>
            <a:endParaRPr sz="8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operations = [</a:t>
            </a:r>
            <a:endParaRPr sz="8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migrations.CreateModel(</a:t>
            </a:r>
            <a:endParaRPr sz="8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en" sz="8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en" sz="8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8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'Countries'</a:t>
            </a:r>
            <a:r>
              <a:rPr lang="en" sz="8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8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en" sz="8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fields</a:t>
            </a:r>
            <a:r>
              <a:rPr lang="en" sz="8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=[</a:t>
            </a:r>
            <a:endParaRPr sz="8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(</a:t>
            </a:r>
            <a:r>
              <a:rPr lang="en" sz="8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'id'</a:t>
            </a:r>
            <a:r>
              <a:rPr lang="en" sz="8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models.AutoField(</a:t>
            </a:r>
            <a:r>
              <a:rPr lang="en" sz="8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auto_created</a:t>
            </a:r>
            <a:r>
              <a:rPr lang="en" sz="8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8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r>
              <a:rPr lang="en" sz="8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8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primary_key</a:t>
            </a:r>
            <a:r>
              <a:rPr lang="en" sz="8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8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r>
              <a:rPr lang="en" sz="8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8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serialize</a:t>
            </a:r>
            <a:r>
              <a:rPr lang="en" sz="8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8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False</a:t>
            </a:r>
            <a:r>
              <a:rPr lang="en" sz="8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8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verbose_name</a:t>
            </a:r>
            <a:r>
              <a:rPr lang="en" sz="8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8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'ID'</a:t>
            </a:r>
            <a:r>
              <a:rPr lang="en" sz="8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)),</a:t>
            </a:r>
            <a:endParaRPr sz="8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(</a:t>
            </a:r>
            <a:r>
              <a:rPr lang="en" sz="8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'name'</a:t>
            </a:r>
            <a:r>
              <a:rPr lang="en" sz="8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models.CharField(</a:t>
            </a:r>
            <a:r>
              <a:rPr lang="en" sz="8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default</a:t>
            </a:r>
            <a:r>
              <a:rPr lang="en" sz="8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8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''</a:t>
            </a:r>
            <a:r>
              <a:rPr lang="en" sz="8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8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max_length</a:t>
            </a:r>
            <a:r>
              <a:rPr lang="en" sz="8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8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50</a:t>
            </a:r>
            <a:r>
              <a:rPr lang="en" sz="8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)),</a:t>
            </a:r>
            <a:endParaRPr sz="8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(</a:t>
            </a:r>
            <a:r>
              <a:rPr lang="en" sz="8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'capital'</a:t>
            </a:r>
            <a:r>
              <a:rPr lang="en" sz="8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models.CharField(</a:t>
            </a:r>
            <a:r>
              <a:rPr lang="en" sz="8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default</a:t>
            </a:r>
            <a:r>
              <a:rPr lang="en" sz="8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8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''</a:t>
            </a:r>
            <a:r>
              <a:rPr lang="en" sz="8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8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max_length</a:t>
            </a:r>
            <a:r>
              <a:rPr lang="en" sz="8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8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50</a:t>
            </a:r>
            <a:r>
              <a:rPr lang="en" sz="8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)),</a:t>
            </a:r>
            <a:endParaRPr sz="8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],</a:t>
            </a:r>
            <a:endParaRPr sz="8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en" sz="8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options</a:t>
            </a:r>
            <a:r>
              <a:rPr lang="en" sz="8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={</a:t>
            </a:r>
            <a:endParaRPr sz="8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</a:t>
            </a:r>
            <a:r>
              <a:rPr lang="en" sz="8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'ordering'</a:t>
            </a:r>
            <a:r>
              <a:rPr lang="en" sz="8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 (</a:t>
            </a:r>
            <a:r>
              <a:rPr lang="en" sz="8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'id'</a:t>
            </a:r>
            <a:r>
              <a:rPr lang="en" sz="8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,),</a:t>
            </a:r>
            <a:endParaRPr sz="8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},</a:t>
            </a:r>
            <a:endParaRPr sz="8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),</a:t>
            </a:r>
            <a:endParaRPr sz="8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]</a:t>
            </a:r>
            <a:endParaRPr sz="8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C586C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0" name="Shape 1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Google Shape;1211;p169"/>
          <p:cNvSpPr txBox="1"/>
          <p:nvPr>
            <p:ph type="title"/>
          </p:nvPr>
        </p:nvSpPr>
        <p:spPr>
          <a:xfrm>
            <a:off x="147050" y="0"/>
            <a:ext cx="85206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Apply Migration Model (Create table in DB)</a:t>
            </a:r>
            <a:endParaRPr/>
          </a:p>
        </p:txBody>
      </p:sp>
      <p:sp>
        <p:nvSpPr>
          <p:cNvPr id="1212" name="Google Shape;1212;p169"/>
          <p:cNvSpPr txBox="1"/>
          <p:nvPr/>
        </p:nvSpPr>
        <p:spPr>
          <a:xfrm>
            <a:off x="1601900" y="657375"/>
            <a:ext cx="5409300" cy="5217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python manage.py migrate countries</a:t>
            </a:r>
            <a:endParaRPr sz="1800">
              <a:solidFill>
                <a:srgbClr val="FFFFFF"/>
              </a:solidFill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</p:txBody>
      </p:sp>
      <p:pic>
        <p:nvPicPr>
          <p:cNvPr id="1213" name="Google Shape;1213;p169"/>
          <p:cNvPicPr preferRelativeResize="0"/>
          <p:nvPr/>
        </p:nvPicPr>
        <p:blipFill rotWithShape="1">
          <a:blip r:embed="rId3">
            <a:alphaModFix/>
          </a:blip>
          <a:srcRect b="0" l="0" r="57596" t="26637"/>
          <a:stretch/>
        </p:blipFill>
        <p:spPr>
          <a:xfrm>
            <a:off x="67950" y="2571750"/>
            <a:ext cx="4005401" cy="94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4" name="Google Shape;1214;p1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89250" y="1314750"/>
            <a:ext cx="3164400" cy="3659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8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" name="Google Shape;1219;p170"/>
          <p:cNvSpPr txBox="1"/>
          <p:nvPr>
            <p:ph type="title"/>
          </p:nvPr>
        </p:nvSpPr>
        <p:spPr>
          <a:xfrm>
            <a:off x="532475" y="2291100"/>
            <a:ext cx="77871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Working with Object</a:t>
            </a:r>
            <a:endParaRPr/>
          </a:p>
        </p:txBody>
      </p:sp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3" name="Shape 1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4" name="Google Shape;1224;p171"/>
          <p:cNvSpPr txBox="1"/>
          <p:nvPr>
            <p:ph type="title"/>
          </p:nvPr>
        </p:nvSpPr>
        <p:spPr>
          <a:xfrm>
            <a:off x="147050" y="0"/>
            <a:ext cx="85206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ORM shell</a:t>
            </a:r>
            <a:endParaRPr/>
          </a:p>
        </p:txBody>
      </p:sp>
      <p:sp>
        <p:nvSpPr>
          <p:cNvPr id="1225" name="Google Shape;1225;p171"/>
          <p:cNvSpPr txBox="1"/>
          <p:nvPr/>
        </p:nvSpPr>
        <p:spPr>
          <a:xfrm>
            <a:off x="1619625" y="521700"/>
            <a:ext cx="5409300" cy="5217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python manage.py shell</a:t>
            </a:r>
            <a:endParaRPr sz="1800">
              <a:solidFill>
                <a:srgbClr val="FFFFFF"/>
              </a:solidFill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</p:txBody>
      </p:sp>
      <p:pic>
        <p:nvPicPr>
          <p:cNvPr id="1226" name="Google Shape;1226;p1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1984" y="1146400"/>
            <a:ext cx="4566626" cy="241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7" name="Google Shape;1227;p1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47325" y="3774551"/>
            <a:ext cx="6720049" cy="1184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172"/>
          <p:cNvSpPr txBox="1"/>
          <p:nvPr>
            <p:ph type="title"/>
          </p:nvPr>
        </p:nvSpPr>
        <p:spPr>
          <a:xfrm>
            <a:off x="147050" y="0"/>
            <a:ext cx="85206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Create : Insert</a:t>
            </a:r>
            <a:endParaRPr/>
          </a:p>
        </p:txBody>
      </p:sp>
      <p:sp>
        <p:nvSpPr>
          <p:cNvPr id="1233" name="Google Shape;1233;p172"/>
          <p:cNvSpPr txBox="1"/>
          <p:nvPr/>
        </p:nvSpPr>
        <p:spPr>
          <a:xfrm>
            <a:off x="1231600" y="521700"/>
            <a:ext cx="6751500" cy="29517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9900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from countries.models import Countries</a:t>
            </a:r>
            <a:endParaRPr sz="1600">
              <a:solidFill>
                <a:srgbClr val="FF9900"/>
              </a:solidFill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r1 = Countries(name='Afghanistan', capital='Kabul')</a:t>
            </a:r>
            <a:endParaRPr>
              <a:solidFill>
                <a:srgbClr val="FFFFFF"/>
              </a:solidFill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r1.save()</a:t>
            </a:r>
            <a:endParaRPr>
              <a:solidFill>
                <a:srgbClr val="FFFFFF"/>
              </a:solidFill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r2 = Countries(name='Austria', capital='Vienna')</a:t>
            </a:r>
            <a:endParaRPr>
              <a:solidFill>
                <a:srgbClr val="FFFFFF"/>
              </a:solidFill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r2.save()</a:t>
            </a:r>
            <a:endParaRPr sz="1600">
              <a:solidFill>
                <a:srgbClr val="FFFFFF"/>
              </a:solidFill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r3 = </a:t>
            </a:r>
            <a:r>
              <a:rPr lang="en">
                <a:solidFill>
                  <a:schemeClr val="lt1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 Countries(name='Thailand', capital='Bangkok')</a:t>
            </a:r>
            <a:endParaRPr>
              <a:solidFill>
                <a:schemeClr val="lt1"/>
              </a:solidFill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r3.save()</a:t>
            </a:r>
            <a:endParaRPr>
              <a:solidFill>
                <a:schemeClr val="lt1"/>
              </a:solidFill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r4 = </a:t>
            </a:r>
            <a:r>
              <a:rPr lang="en">
                <a:solidFill>
                  <a:schemeClr val="lt1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 Countries(name='Laos', capital='Vienchan')</a:t>
            </a:r>
            <a:endParaRPr>
              <a:solidFill>
                <a:schemeClr val="lt1"/>
              </a:solidFill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r4.save()</a:t>
            </a:r>
            <a:endParaRPr sz="1600">
              <a:solidFill>
                <a:srgbClr val="FFFFFF"/>
              </a:solidFill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</p:txBody>
      </p:sp>
      <p:pic>
        <p:nvPicPr>
          <p:cNvPr id="1234" name="Google Shape;1234;p1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4250" y="3847325"/>
            <a:ext cx="4953000" cy="116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8" name="Shape 1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" name="Google Shape;1239;p173"/>
          <p:cNvSpPr txBox="1"/>
          <p:nvPr>
            <p:ph type="title"/>
          </p:nvPr>
        </p:nvSpPr>
        <p:spPr>
          <a:xfrm>
            <a:off x="147050" y="0"/>
            <a:ext cx="85206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Select ALL</a:t>
            </a:r>
            <a:endParaRPr/>
          </a:p>
        </p:txBody>
      </p:sp>
      <p:sp>
        <p:nvSpPr>
          <p:cNvPr id="1240" name="Google Shape;1240;p173"/>
          <p:cNvSpPr txBox="1"/>
          <p:nvPr/>
        </p:nvSpPr>
        <p:spPr>
          <a:xfrm>
            <a:off x="1949300" y="654600"/>
            <a:ext cx="4448100" cy="7455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call = Countries.objects.</a:t>
            </a:r>
            <a:r>
              <a:rPr lang="en" sz="1600">
                <a:solidFill>
                  <a:srgbClr val="FF9900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all()</a:t>
            </a:r>
            <a:endParaRPr sz="1600">
              <a:solidFill>
                <a:srgbClr val="FF9900"/>
              </a:solidFill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call</a:t>
            </a:r>
            <a:endParaRPr sz="1600">
              <a:solidFill>
                <a:srgbClr val="FFFFFF"/>
              </a:solidFill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</p:txBody>
      </p:sp>
      <p:pic>
        <p:nvPicPr>
          <p:cNvPr id="1241" name="Google Shape;1241;p1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5300" y="3032225"/>
            <a:ext cx="8153400" cy="102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5" name="Shape 1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6" name="Google Shape;1246;p174"/>
          <p:cNvSpPr txBox="1"/>
          <p:nvPr>
            <p:ph type="title"/>
          </p:nvPr>
        </p:nvSpPr>
        <p:spPr>
          <a:xfrm>
            <a:off x="147050" y="0"/>
            <a:ext cx="85206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Select By Name : </a:t>
            </a:r>
            <a:r>
              <a:rPr lang="en">
                <a:solidFill>
                  <a:srgbClr val="FF00FF"/>
                </a:solidFill>
              </a:rPr>
              <a:t>where</a:t>
            </a:r>
            <a:endParaRPr>
              <a:solidFill>
                <a:srgbClr val="FF00FF"/>
              </a:solidFill>
            </a:endParaRPr>
          </a:p>
        </p:txBody>
      </p:sp>
      <p:sp>
        <p:nvSpPr>
          <p:cNvPr id="1247" name="Google Shape;1247;p174"/>
          <p:cNvSpPr txBox="1"/>
          <p:nvPr/>
        </p:nvSpPr>
        <p:spPr>
          <a:xfrm>
            <a:off x="1763225" y="690050"/>
            <a:ext cx="5280900" cy="10287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c1 = Countries.objects.</a:t>
            </a:r>
            <a:r>
              <a:rPr lang="en" sz="1600">
                <a:solidFill>
                  <a:srgbClr val="FF9900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get</a:t>
            </a:r>
            <a:r>
              <a:rPr lang="en" sz="1600">
                <a:solidFill>
                  <a:srgbClr val="FFFFFF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(name="Thailand")</a:t>
            </a:r>
            <a:endParaRPr sz="1600">
              <a:solidFill>
                <a:srgbClr val="FFFFFF"/>
              </a:solidFill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c1.capital</a:t>
            </a:r>
            <a:endParaRPr sz="1600">
              <a:solidFill>
                <a:srgbClr val="FFFFFF"/>
              </a:solidFill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</p:txBody>
      </p:sp>
      <p:pic>
        <p:nvPicPr>
          <p:cNvPr id="1248" name="Google Shape;1248;p1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4163" y="3200225"/>
            <a:ext cx="4200525" cy="81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2" name="Shape 1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3" name="Google Shape;1253;p175"/>
          <p:cNvSpPr txBox="1"/>
          <p:nvPr>
            <p:ph type="title"/>
          </p:nvPr>
        </p:nvSpPr>
        <p:spPr>
          <a:xfrm>
            <a:off x="147050" y="0"/>
            <a:ext cx="85206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Select Filter (contains) : </a:t>
            </a:r>
            <a:r>
              <a:rPr lang="en">
                <a:solidFill>
                  <a:srgbClr val="FF00FF"/>
                </a:solidFill>
              </a:rPr>
              <a:t>Like</a:t>
            </a:r>
            <a:endParaRPr>
              <a:solidFill>
                <a:srgbClr val="FF00FF"/>
              </a:solidFill>
            </a:endParaRPr>
          </a:p>
        </p:txBody>
      </p:sp>
      <p:sp>
        <p:nvSpPr>
          <p:cNvPr id="1254" name="Google Shape;1254;p175"/>
          <p:cNvSpPr txBox="1"/>
          <p:nvPr/>
        </p:nvSpPr>
        <p:spPr>
          <a:xfrm>
            <a:off x="1346775" y="876125"/>
            <a:ext cx="6379500" cy="10287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c1 = Countries.objects.filter(</a:t>
            </a:r>
            <a:r>
              <a:rPr lang="en" sz="1600">
                <a:solidFill>
                  <a:srgbClr val="FF9900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name__contains</a:t>
            </a:r>
            <a:r>
              <a:rPr lang="en" sz="1600">
                <a:solidFill>
                  <a:srgbClr val="FFFFFF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="an")</a:t>
            </a:r>
            <a:endParaRPr sz="1600">
              <a:solidFill>
                <a:srgbClr val="FFFFFF"/>
              </a:solidFill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c1</a:t>
            </a:r>
            <a:endParaRPr sz="1600">
              <a:solidFill>
                <a:srgbClr val="FFFFFF"/>
              </a:solidFill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</p:txBody>
      </p:sp>
      <p:pic>
        <p:nvPicPr>
          <p:cNvPr id="1255" name="Google Shape;1255;p1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3825" y="3395150"/>
            <a:ext cx="7629525" cy="86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2"/>
          <p:cNvSpPr txBox="1"/>
          <p:nvPr>
            <p:ph type="title"/>
          </p:nvPr>
        </p:nvSpPr>
        <p:spPr>
          <a:xfrm>
            <a:off x="-75" y="-88500"/>
            <a:ext cx="8002500" cy="49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IDE : Plugin python</a:t>
            </a:r>
            <a:endParaRPr/>
          </a:p>
        </p:txBody>
      </p:sp>
      <p:pic>
        <p:nvPicPr>
          <p:cNvPr id="212" name="Google Shape;21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2713" y="805800"/>
            <a:ext cx="4958587" cy="41434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9" name="Shape 1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0" name="Google Shape;1260;p176"/>
          <p:cNvSpPr txBox="1"/>
          <p:nvPr>
            <p:ph type="title"/>
          </p:nvPr>
        </p:nvSpPr>
        <p:spPr>
          <a:xfrm>
            <a:off x="147050" y="0"/>
            <a:ext cx="85206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Select Filter Multiple Conditions  : </a:t>
            </a:r>
            <a:r>
              <a:rPr lang="en">
                <a:solidFill>
                  <a:srgbClr val="FF00FF"/>
                </a:solidFill>
              </a:rPr>
              <a:t>where and</a:t>
            </a:r>
            <a:endParaRPr>
              <a:solidFill>
                <a:srgbClr val="FF00FF"/>
              </a:solidFill>
            </a:endParaRPr>
          </a:p>
        </p:txBody>
      </p:sp>
      <p:sp>
        <p:nvSpPr>
          <p:cNvPr id="1261" name="Google Shape;1261;p176"/>
          <p:cNvSpPr txBox="1"/>
          <p:nvPr/>
        </p:nvSpPr>
        <p:spPr>
          <a:xfrm>
            <a:off x="939200" y="876125"/>
            <a:ext cx="6787200" cy="10287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c1 = Countries.objects.</a:t>
            </a:r>
            <a:r>
              <a:rPr lang="en" sz="1600">
                <a:solidFill>
                  <a:srgbClr val="FF9900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filter</a:t>
            </a:r>
            <a:r>
              <a:rPr lang="en" sz="1600">
                <a:solidFill>
                  <a:srgbClr val="FFFFFF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(</a:t>
            </a:r>
            <a:r>
              <a:rPr lang="en" sz="1600">
                <a:solidFill>
                  <a:srgbClr val="FF9900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id</a:t>
            </a:r>
            <a:r>
              <a:rPr lang="en" sz="1600">
                <a:solidFill>
                  <a:srgbClr val="FFFFFF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=1,</a:t>
            </a:r>
            <a:r>
              <a:rPr lang="en" sz="1600">
                <a:solidFill>
                  <a:srgbClr val="FF9900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capital</a:t>
            </a:r>
            <a:r>
              <a:rPr lang="en" sz="1600">
                <a:solidFill>
                  <a:srgbClr val="FFFFFF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="Bangkok")</a:t>
            </a:r>
            <a:endParaRPr sz="1600">
              <a:solidFill>
                <a:srgbClr val="FFFFFF"/>
              </a:solidFill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c1</a:t>
            </a:r>
            <a:endParaRPr sz="1600">
              <a:solidFill>
                <a:srgbClr val="FFFFFF"/>
              </a:solidFill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</p:txBody>
      </p:sp>
      <p:pic>
        <p:nvPicPr>
          <p:cNvPr id="1262" name="Google Shape;1262;p1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2350" y="3138200"/>
            <a:ext cx="5124450" cy="80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6" name="Shape 1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Google Shape;1267;p177"/>
          <p:cNvSpPr txBox="1"/>
          <p:nvPr>
            <p:ph type="title"/>
          </p:nvPr>
        </p:nvSpPr>
        <p:spPr>
          <a:xfrm>
            <a:off x="147050" y="0"/>
            <a:ext cx="85206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Update One</a:t>
            </a:r>
            <a:endParaRPr/>
          </a:p>
        </p:txBody>
      </p:sp>
      <p:sp>
        <p:nvSpPr>
          <p:cNvPr id="1268" name="Google Shape;1268;p177"/>
          <p:cNvSpPr txBox="1"/>
          <p:nvPr/>
        </p:nvSpPr>
        <p:spPr>
          <a:xfrm>
            <a:off x="939200" y="876125"/>
            <a:ext cx="6787200" cy="13212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c1 = Countries.objects.</a:t>
            </a:r>
            <a:r>
              <a:rPr lang="en" sz="1600">
                <a:solidFill>
                  <a:srgbClr val="FF9900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get</a:t>
            </a:r>
            <a:r>
              <a:rPr lang="en" sz="1600">
                <a:solidFill>
                  <a:srgbClr val="FFFFFF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(name="Thailand")</a:t>
            </a:r>
            <a:endParaRPr sz="1600">
              <a:solidFill>
                <a:srgbClr val="FFFFFF"/>
              </a:solidFill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9900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c1.capital = "กรุงเทพฯ"</a:t>
            </a:r>
            <a:endParaRPr sz="1600">
              <a:solidFill>
                <a:srgbClr val="FF9900"/>
              </a:solidFill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c1.capital</a:t>
            </a:r>
            <a:endParaRPr sz="1600">
              <a:solidFill>
                <a:srgbClr val="FFFFFF"/>
              </a:solidFill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c1.save()</a:t>
            </a:r>
            <a:endParaRPr sz="1600">
              <a:solidFill>
                <a:srgbClr val="FFFFFF"/>
              </a:solidFill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</p:txBody>
      </p:sp>
      <p:pic>
        <p:nvPicPr>
          <p:cNvPr id="1269" name="Google Shape;1269;p1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1950" y="3129450"/>
            <a:ext cx="4295775" cy="1019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3" name="Shape 1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4" name="Google Shape;1274;p178"/>
          <p:cNvSpPr txBox="1"/>
          <p:nvPr>
            <p:ph type="title"/>
          </p:nvPr>
        </p:nvSpPr>
        <p:spPr>
          <a:xfrm>
            <a:off x="147050" y="0"/>
            <a:ext cx="85206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Delete Multiple</a:t>
            </a:r>
            <a:endParaRPr/>
          </a:p>
        </p:txBody>
      </p:sp>
      <p:sp>
        <p:nvSpPr>
          <p:cNvPr id="1275" name="Google Shape;1275;p178"/>
          <p:cNvSpPr txBox="1"/>
          <p:nvPr/>
        </p:nvSpPr>
        <p:spPr>
          <a:xfrm>
            <a:off x="939200" y="876125"/>
            <a:ext cx="6787200" cy="13212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c6 = Countries.objects.</a:t>
            </a:r>
            <a:r>
              <a:rPr lang="en" sz="1600">
                <a:solidFill>
                  <a:srgbClr val="FF9900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filter</a:t>
            </a:r>
            <a:r>
              <a:rPr lang="en" sz="1600">
                <a:solidFill>
                  <a:srgbClr val="FFFFFF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(name='Austria')</a:t>
            </a:r>
            <a:endParaRPr sz="1600">
              <a:solidFill>
                <a:srgbClr val="FFFFFF"/>
              </a:solidFill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c6.</a:t>
            </a:r>
            <a:r>
              <a:rPr lang="en" sz="1600">
                <a:solidFill>
                  <a:srgbClr val="FF9900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delete()</a:t>
            </a:r>
            <a:endParaRPr sz="1600">
              <a:solidFill>
                <a:srgbClr val="FF9900"/>
              </a:solidFill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call</a:t>
            </a:r>
            <a:endParaRPr sz="1600">
              <a:solidFill>
                <a:srgbClr val="FFFFFF"/>
              </a:solidFill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</p:txBody>
      </p:sp>
      <p:pic>
        <p:nvPicPr>
          <p:cNvPr id="1276" name="Google Shape;1276;p1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713" y="3030050"/>
            <a:ext cx="8181975" cy="197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179"/>
          <p:cNvSpPr txBox="1"/>
          <p:nvPr>
            <p:ph type="title"/>
          </p:nvPr>
        </p:nvSpPr>
        <p:spPr>
          <a:xfrm>
            <a:off x="147050" y="0"/>
            <a:ext cx="85206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Delete One</a:t>
            </a:r>
            <a:endParaRPr/>
          </a:p>
        </p:txBody>
      </p:sp>
      <p:sp>
        <p:nvSpPr>
          <p:cNvPr id="1282" name="Google Shape;1282;p179"/>
          <p:cNvSpPr txBox="1"/>
          <p:nvPr/>
        </p:nvSpPr>
        <p:spPr>
          <a:xfrm>
            <a:off x="939200" y="876125"/>
            <a:ext cx="6787200" cy="13212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c5 = Countries.objects.</a:t>
            </a:r>
            <a:r>
              <a:rPr lang="en" sz="1600">
                <a:solidFill>
                  <a:srgbClr val="FF9900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get</a:t>
            </a:r>
            <a:r>
              <a:rPr lang="en" sz="1600">
                <a:solidFill>
                  <a:srgbClr val="FFFFFF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(name='lao')</a:t>
            </a:r>
            <a:endParaRPr sz="1600">
              <a:solidFill>
                <a:srgbClr val="FFFFFF"/>
              </a:solidFill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9900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c5.delete()</a:t>
            </a:r>
            <a:endParaRPr sz="1600">
              <a:solidFill>
                <a:srgbClr val="FF9900"/>
              </a:solidFill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call</a:t>
            </a:r>
            <a:endParaRPr sz="1600">
              <a:solidFill>
                <a:srgbClr val="FFFFFF"/>
              </a:solidFill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</p:txBody>
      </p:sp>
      <p:pic>
        <p:nvPicPr>
          <p:cNvPr id="1283" name="Google Shape;1283;p1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175" y="2854775"/>
            <a:ext cx="8134350" cy="125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180"/>
          <p:cNvSpPr txBox="1"/>
          <p:nvPr>
            <p:ph type="title"/>
          </p:nvPr>
        </p:nvSpPr>
        <p:spPr>
          <a:xfrm>
            <a:off x="147050" y="0"/>
            <a:ext cx="85206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Exit shell</a:t>
            </a:r>
            <a:endParaRPr/>
          </a:p>
        </p:txBody>
      </p:sp>
      <p:sp>
        <p:nvSpPr>
          <p:cNvPr id="1289" name="Google Shape;1289;p180"/>
          <p:cNvSpPr txBox="1"/>
          <p:nvPr/>
        </p:nvSpPr>
        <p:spPr>
          <a:xfrm>
            <a:off x="3304950" y="893850"/>
            <a:ext cx="2312700" cy="5682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exit()</a:t>
            </a:r>
            <a:endParaRPr sz="1600">
              <a:solidFill>
                <a:srgbClr val="FFFFFF"/>
              </a:solidFill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</p:txBody>
      </p:sp>
      <p:pic>
        <p:nvPicPr>
          <p:cNvPr id="1290" name="Google Shape;1290;p1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9388" y="2978950"/>
            <a:ext cx="5495925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181"/>
          <p:cNvSpPr txBox="1"/>
          <p:nvPr>
            <p:ph type="title"/>
          </p:nvPr>
        </p:nvSpPr>
        <p:spPr>
          <a:xfrm>
            <a:off x="532475" y="2291100"/>
            <a:ext cx="77871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API Django</a:t>
            </a:r>
            <a:endParaRPr/>
          </a:p>
        </p:txBody>
      </p:sp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9" name="Shape 1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" name="Google Shape;1300;p182"/>
          <p:cNvSpPr txBox="1"/>
          <p:nvPr>
            <p:ph type="title"/>
          </p:nvPr>
        </p:nvSpPr>
        <p:spPr>
          <a:xfrm>
            <a:off x="147050" y="0"/>
            <a:ext cx="85206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Serializer  (Model &lt;-&gt; JSON)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</a:rPr>
              <a:t>PythonDjango/countries/serializers.py</a:t>
            </a:r>
            <a:endParaRPr/>
          </a:p>
        </p:txBody>
      </p:sp>
      <p:sp>
        <p:nvSpPr>
          <p:cNvPr id="1301" name="Google Shape;1301;p182"/>
          <p:cNvSpPr txBox="1"/>
          <p:nvPr/>
        </p:nvSpPr>
        <p:spPr>
          <a:xfrm>
            <a:off x="1158550" y="1271225"/>
            <a:ext cx="7091700" cy="1751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n" sz="13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rest_framework </a:t>
            </a:r>
            <a:r>
              <a:rPr lang="en" sz="13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en" sz="13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serializers</a:t>
            </a:r>
            <a:endParaRPr sz="13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n" sz="13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countries.models </a:t>
            </a:r>
            <a:r>
              <a:rPr lang="en" sz="13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en" sz="13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Countries</a:t>
            </a:r>
            <a:endParaRPr sz="13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en" sz="13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350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CountriesSerializer</a:t>
            </a:r>
            <a:r>
              <a:rPr lang="en" sz="13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350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serializers</a:t>
            </a:r>
            <a:r>
              <a:rPr lang="en" sz="13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350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ModelSerializer</a:t>
            </a:r>
            <a:r>
              <a:rPr lang="en" sz="13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):</a:t>
            </a:r>
            <a:endParaRPr sz="13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3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en" sz="13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350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Meta</a:t>
            </a:r>
            <a:r>
              <a:rPr lang="en" sz="13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3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model = Countries</a:t>
            </a:r>
            <a:endParaRPr sz="13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fields = (</a:t>
            </a:r>
            <a:r>
              <a:rPr lang="en" sz="13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'id'</a:t>
            </a:r>
            <a:r>
              <a:rPr lang="en" sz="13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13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'name'</a:t>
            </a:r>
            <a:r>
              <a:rPr lang="en" sz="13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13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'capital'</a:t>
            </a:r>
            <a:r>
              <a:rPr lang="en" sz="13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3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C586C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302" name="Google Shape;1302;p182"/>
          <p:cNvSpPr txBox="1"/>
          <p:nvPr/>
        </p:nvSpPr>
        <p:spPr>
          <a:xfrm>
            <a:off x="1444575" y="3632350"/>
            <a:ext cx="5409300" cy="10500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# Run Migration</a:t>
            </a:r>
            <a:endParaRPr sz="1800">
              <a:solidFill>
                <a:srgbClr val="666666"/>
              </a:solidFill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python manage.py migrate</a:t>
            </a:r>
            <a:endParaRPr sz="1800">
              <a:solidFill>
                <a:srgbClr val="FFFFFF"/>
              </a:solidFill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</p:txBody>
      </p:sp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6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Google Shape;1307;p183"/>
          <p:cNvSpPr txBox="1"/>
          <p:nvPr>
            <p:ph type="title"/>
          </p:nvPr>
        </p:nvSpPr>
        <p:spPr>
          <a:xfrm>
            <a:off x="147050" y="0"/>
            <a:ext cx="85206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Run Server</a:t>
            </a:r>
            <a:endParaRPr/>
          </a:p>
        </p:txBody>
      </p:sp>
      <p:sp>
        <p:nvSpPr>
          <p:cNvPr id="1308" name="Google Shape;1308;p183"/>
          <p:cNvSpPr txBox="1"/>
          <p:nvPr/>
        </p:nvSpPr>
        <p:spPr>
          <a:xfrm>
            <a:off x="1601900" y="657375"/>
            <a:ext cx="5409300" cy="5217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python manage.py runserver</a:t>
            </a:r>
            <a:endParaRPr sz="1800">
              <a:solidFill>
                <a:srgbClr val="FFFFFF"/>
              </a:solidFill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</p:txBody>
      </p:sp>
      <p:sp>
        <p:nvSpPr>
          <p:cNvPr id="1309" name="Google Shape;1309;p183"/>
          <p:cNvSpPr txBox="1"/>
          <p:nvPr/>
        </p:nvSpPr>
        <p:spPr>
          <a:xfrm>
            <a:off x="3159100" y="1314750"/>
            <a:ext cx="2703000" cy="52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hlinkClick r:id="rId3"/>
              </a:rPr>
              <a:t>http://127.0.0.1:8000/</a:t>
            </a:r>
            <a:endParaRPr sz="1800"/>
          </a:p>
        </p:txBody>
      </p:sp>
      <p:pic>
        <p:nvPicPr>
          <p:cNvPr id="1310" name="Google Shape;1310;p1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37338" y="1927725"/>
            <a:ext cx="3338425" cy="3100924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4" name="Shape 1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5" name="Google Shape;1315;p184"/>
          <p:cNvSpPr txBox="1"/>
          <p:nvPr>
            <p:ph type="title"/>
          </p:nvPr>
        </p:nvSpPr>
        <p:spPr>
          <a:xfrm>
            <a:off x="147050" y="0"/>
            <a:ext cx="85206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Django Admin</a:t>
            </a:r>
            <a:endParaRPr/>
          </a:p>
        </p:txBody>
      </p:sp>
      <p:sp>
        <p:nvSpPr>
          <p:cNvPr id="1316" name="Google Shape;1316;p184"/>
          <p:cNvSpPr txBox="1"/>
          <p:nvPr/>
        </p:nvSpPr>
        <p:spPr>
          <a:xfrm>
            <a:off x="2687675" y="1380425"/>
            <a:ext cx="3326700" cy="52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hlinkClick r:id="rId3"/>
              </a:rPr>
              <a:t>http://127.0.0.1:8000/</a:t>
            </a:r>
            <a:r>
              <a:rPr lang="en" sz="1800" u="sng">
                <a:solidFill>
                  <a:schemeClr val="hlink"/>
                </a:solidFill>
                <a:hlinkClick r:id="rId4"/>
              </a:rPr>
              <a:t>admin</a:t>
            </a:r>
            <a:endParaRPr sz="1800"/>
          </a:p>
        </p:txBody>
      </p:sp>
      <p:sp>
        <p:nvSpPr>
          <p:cNvPr id="1317" name="Google Shape;1317;p184"/>
          <p:cNvSpPr txBox="1"/>
          <p:nvPr/>
        </p:nvSpPr>
        <p:spPr>
          <a:xfrm>
            <a:off x="1601900" y="657375"/>
            <a:ext cx="5409300" cy="5217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python manage.py createsuperuser</a:t>
            </a:r>
            <a:endParaRPr sz="1800">
              <a:solidFill>
                <a:srgbClr val="FFFFFF"/>
              </a:solidFill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</p:txBody>
      </p:sp>
      <p:pic>
        <p:nvPicPr>
          <p:cNvPr id="1318" name="Google Shape;1318;p18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05063" y="1979425"/>
            <a:ext cx="4291917" cy="293657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319" name="Google Shape;1319;p184"/>
          <p:cNvSpPr txBox="1"/>
          <p:nvPr/>
        </p:nvSpPr>
        <p:spPr>
          <a:xfrm>
            <a:off x="6619000" y="3132413"/>
            <a:ext cx="2425200" cy="6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fortaa"/>
                <a:ea typeface="Comfortaa"/>
                <a:cs typeface="Comfortaa"/>
                <a:sym typeface="Comfortaa"/>
              </a:rPr>
              <a:t>Username : </a:t>
            </a:r>
            <a:r>
              <a:rPr lang="en">
                <a:solidFill>
                  <a:srgbClr val="FF00FF"/>
                </a:solidFill>
                <a:latin typeface="Comfortaa"/>
                <a:ea typeface="Comfortaa"/>
                <a:cs typeface="Comfortaa"/>
                <a:sym typeface="Comfortaa"/>
              </a:rPr>
              <a:t>admin</a:t>
            </a:r>
            <a:endParaRPr>
              <a:solidFill>
                <a:srgbClr val="FF00FF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fortaa"/>
                <a:ea typeface="Comfortaa"/>
                <a:cs typeface="Comfortaa"/>
                <a:sym typeface="Comfortaa"/>
              </a:rPr>
              <a:t>Password   : </a:t>
            </a:r>
            <a:r>
              <a:rPr lang="en">
                <a:solidFill>
                  <a:srgbClr val="FF00FF"/>
                </a:solidFill>
                <a:latin typeface="Comfortaa"/>
                <a:ea typeface="Comfortaa"/>
                <a:cs typeface="Comfortaa"/>
                <a:sym typeface="Comfortaa"/>
              </a:rPr>
              <a:t>admin</a:t>
            </a:r>
            <a:endParaRPr>
              <a:solidFill>
                <a:srgbClr val="FF00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3" name="Shape 1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4" name="Google Shape;1324;p185"/>
          <p:cNvSpPr txBox="1"/>
          <p:nvPr>
            <p:ph type="title"/>
          </p:nvPr>
        </p:nvSpPr>
        <p:spPr>
          <a:xfrm>
            <a:off x="147050" y="0"/>
            <a:ext cx="85206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Modify View : </a:t>
            </a:r>
            <a:r>
              <a:rPr lang="en">
                <a:solidFill>
                  <a:srgbClr val="0000FF"/>
                </a:solidFill>
              </a:rPr>
              <a:t>/countries/view.py</a:t>
            </a:r>
            <a:endParaRPr>
              <a:solidFill>
                <a:srgbClr val="0000FF"/>
              </a:solidFill>
            </a:endParaRPr>
          </a:p>
        </p:txBody>
      </p:sp>
      <p:sp>
        <p:nvSpPr>
          <p:cNvPr id="1325" name="Google Shape;1325;p185"/>
          <p:cNvSpPr txBox="1"/>
          <p:nvPr/>
        </p:nvSpPr>
        <p:spPr>
          <a:xfrm>
            <a:off x="1089500" y="477300"/>
            <a:ext cx="6039300" cy="4621800"/>
          </a:xfrm>
          <a:prstGeom prst="rect">
            <a:avLst/>
          </a:prstGeom>
          <a:solidFill>
            <a:srgbClr val="000000"/>
          </a:solidFill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n" sz="6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django.shortcuts </a:t>
            </a:r>
            <a:r>
              <a:rPr lang="en" sz="60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en" sz="6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render</a:t>
            </a:r>
            <a:endParaRPr sz="6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n" sz="6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django.http.response </a:t>
            </a:r>
            <a:r>
              <a:rPr lang="en" sz="60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en" sz="6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JsonResponse</a:t>
            </a:r>
            <a:endParaRPr sz="6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n" sz="6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rest_framework.parsers </a:t>
            </a:r>
            <a:r>
              <a:rPr lang="en" sz="60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en" sz="6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JSONParser</a:t>
            </a:r>
            <a:endParaRPr sz="6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n" sz="6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rest_framework </a:t>
            </a:r>
            <a:r>
              <a:rPr lang="en" sz="60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en" sz="6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status</a:t>
            </a:r>
            <a:endParaRPr sz="6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n" sz="6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countries.models </a:t>
            </a:r>
            <a:r>
              <a:rPr lang="en" sz="60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en" sz="6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Countries</a:t>
            </a:r>
            <a:endParaRPr sz="6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n" sz="6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countries.serializers </a:t>
            </a:r>
            <a:r>
              <a:rPr lang="en" sz="60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en" sz="6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CountriesSerializer</a:t>
            </a:r>
            <a:endParaRPr sz="6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n" sz="6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rest_framework.decorators </a:t>
            </a:r>
            <a:r>
              <a:rPr lang="en" sz="60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en" sz="6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api_view</a:t>
            </a:r>
            <a:endParaRPr sz="6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@api_view</a:t>
            </a:r>
            <a:r>
              <a:rPr lang="en" sz="6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([</a:t>
            </a:r>
            <a:r>
              <a:rPr lang="en" sz="6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'GET'</a:t>
            </a:r>
            <a:r>
              <a:rPr lang="en" sz="6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6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'POST'</a:t>
            </a:r>
            <a:r>
              <a:rPr lang="en" sz="6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])</a:t>
            </a:r>
            <a:endParaRPr sz="6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en" sz="6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60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countries_list</a:t>
            </a:r>
            <a:r>
              <a:rPr lang="en" sz="6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6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request</a:t>
            </a:r>
            <a:r>
              <a:rPr lang="en" sz="6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):</a:t>
            </a:r>
            <a:endParaRPr sz="6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60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en" sz="6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request.method == </a:t>
            </a:r>
            <a:r>
              <a:rPr lang="en" sz="6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'GET'</a:t>
            </a:r>
            <a:r>
              <a:rPr lang="en" sz="6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6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countries = Countries.objects.all()</a:t>
            </a:r>
            <a:endParaRPr sz="6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name = request.GET.get(</a:t>
            </a:r>
            <a:r>
              <a:rPr lang="en" sz="6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'name'</a:t>
            </a:r>
            <a:r>
              <a:rPr lang="en" sz="6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6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None</a:t>
            </a:r>
            <a:r>
              <a:rPr lang="en" sz="6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6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" sz="60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en" sz="6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name </a:t>
            </a:r>
            <a:r>
              <a:rPr lang="en" sz="6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is</a:t>
            </a:r>
            <a:r>
              <a:rPr lang="en" sz="6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6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not</a:t>
            </a:r>
            <a:r>
              <a:rPr lang="en" sz="6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6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None</a:t>
            </a:r>
            <a:r>
              <a:rPr lang="en" sz="6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6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countries = countries.filter(</a:t>
            </a:r>
            <a:r>
              <a:rPr lang="en" sz="6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name__icontains</a:t>
            </a:r>
            <a:r>
              <a:rPr lang="en" sz="6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=name)</a:t>
            </a:r>
            <a:endParaRPr sz="6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countries_serializer = CountriesSerializer(countries,</a:t>
            </a:r>
            <a:r>
              <a:rPr lang="en" sz="6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many</a:t>
            </a:r>
            <a:r>
              <a:rPr lang="en" sz="6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6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r>
              <a:rPr lang="en" sz="6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6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" sz="60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n" sz="6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JsonResponse(countries_serializer.data,</a:t>
            </a:r>
            <a:r>
              <a:rPr lang="en" sz="6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safe</a:t>
            </a:r>
            <a:r>
              <a:rPr lang="en" sz="6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6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False</a:t>
            </a:r>
            <a:r>
              <a:rPr lang="en" sz="6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6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60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elif</a:t>
            </a:r>
            <a:r>
              <a:rPr lang="en" sz="6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request.method == </a:t>
            </a:r>
            <a:r>
              <a:rPr lang="en" sz="6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'POST'</a:t>
            </a:r>
            <a:r>
              <a:rPr lang="en" sz="6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6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countries_data = JSONParser().parse(request)</a:t>
            </a:r>
            <a:endParaRPr sz="6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countries_serializer = CountriesSerializer(</a:t>
            </a:r>
            <a:r>
              <a:rPr lang="en" sz="6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data</a:t>
            </a:r>
            <a:r>
              <a:rPr lang="en" sz="6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=countries_data)</a:t>
            </a:r>
            <a:endParaRPr sz="6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" sz="60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en" sz="6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countries_serializer.is_valid():</a:t>
            </a:r>
            <a:endParaRPr sz="6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countries_serializer.save()</a:t>
            </a:r>
            <a:endParaRPr sz="6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en" sz="60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n" sz="6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JsonResponse(countries_serializer.data,</a:t>
            </a:r>
            <a:r>
              <a:rPr lang="en" sz="6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status</a:t>
            </a:r>
            <a:r>
              <a:rPr lang="en" sz="6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=status.HTTP_201_CREATED)</a:t>
            </a:r>
            <a:endParaRPr sz="6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" sz="60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n" sz="6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JsonResponse(countries_serializer.errors, </a:t>
            </a:r>
            <a:r>
              <a:rPr lang="en" sz="6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status</a:t>
            </a:r>
            <a:r>
              <a:rPr lang="en" sz="6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=status.HTTP_400_BAD_REQUEST)</a:t>
            </a:r>
            <a:endParaRPr sz="6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@api_view</a:t>
            </a:r>
            <a:r>
              <a:rPr lang="en" sz="6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([</a:t>
            </a:r>
            <a:r>
              <a:rPr lang="en" sz="6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'GET'</a:t>
            </a:r>
            <a:r>
              <a:rPr lang="en" sz="6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6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'PUT'</a:t>
            </a:r>
            <a:r>
              <a:rPr lang="en" sz="6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6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'DELETE'</a:t>
            </a:r>
            <a:r>
              <a:rPr lang="en" sz="6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])</a:t>
            </a:r>
            <a:endParaRPr sz="6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en" sz="6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60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countries_detail</a:t>
            </a:r>
            <a:r>
              <a:rPr lang="en" sz="6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6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request</a:t>
            </a:r>
            <a:r>
              <a:rPr lang="en" sz="6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6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pk</a:t>
            </a:r>
            <a:r>
              <a:rPr lang="en" sz="6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):</a:t>
            </a:r>
            <a:endParaRPr sz="6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60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try</a:t>
            </a:r>
            <a:r>
              <a:rPr lang="en" sz="6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6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countries = Countries.objects.get(</a:t>
            </a:r>
            <a:r>
              <a:rPr lang="en" sz="6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pk</a:t>
            </a:r>
            <a:r>
              <a:rPr lang="en" sz="6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=pk)</a:t>
            </a:r>
            <a:endParaRPr sz="6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60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except</a:t>
            </a:r>
            <a:r>
              <a:rPr lang="en" sz="6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Countries.DoesNotExist:</a:t>
            </a:r>
            <a:endParaRPr sz="6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" sz="60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n" sz="6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JsonResponse({</a:t>
            </a:r>
            <a:r>
              <a:rPr lang="en" sz="6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'message'</a:t>
            </a:r>
            <a:r>
              <a:rPr lang="en" sz="6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6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'Countries deos not exist'</a:t>
            </a:r>
            <a:r>
              <a:rPr lang="en" sz="6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},</a:t>
            </a:r>
            <a:r>
              <a:rPr lang="en" sz="6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status</a:t>
            </a:r>
            <a:r>
              <a:rPr lang="en" sz="6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=status.HTTP_404_NOT_FOUND)</a:t>
            </a:r>
            <a:endParaRPr sz="6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60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en" sz="6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request.method ==</a:t>
            </a:r>
            <a:r>
              <a:rPr lang="en" sz="6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'GET'</a:t>
            </a:r>
            <a:r>
              <a:rPr lang="en" sz="6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6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countries_serializer = CountriesSerializer(countries)</a:t>
            </a:r>
            <a:endParaRPr sz="6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" sz="60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n" sz="6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JsonResponse(countries_serializer.data)</a:t>
            </a:r>
            <a:endParaRPr sz="6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60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elif</a:t>
            </a:r>
            <a:r>
              <a:rPr lang="en" sz="6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request.method ==</a:t>
            </a:r>
            <a:r>
              <a:rPr lang="en" sz="6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'PUT'</a:t>
            </a:r>
            <a:r>
              <a:rPr lang="en" sz="6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6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countries_data = JSONParser().parse(request)</a:t>
            </a:r>
            <a:endParaRPr sz="6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countries_serializer = CountriesSerializer(countries,</a:t>
            </a:r>
            <a:r>
              <a:rPr lang="en" sz="6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data</a:t>
            </a:r>
            <a:r>
              <a:rPr lang="en" sz="6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=countries_data)</a:t>
            </a:r>
            <a:endParaRPr sz="6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" sz="60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en" sz="6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countries_serializer.is_valid():</a:t>
            </a:r>
            <a:endParaRPr sz="6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countries_serializer.save()</a:t>
            </a:r>
            <a:endParaRPr sz="6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en" sz="60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n" sz="6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JsonResponse(countries_serializer.data)</a:t>
            </a:r>
            <a:endParaRPr sz="6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" sz="60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n" sz="6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JsonResponse(countries_serializer.errors, </a:t>
            </a:r>
            <a:r>
              <a:rPr lang="en" sz="6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status</a:t>
            </a:r>
            <a:r>
              <a:rPr lang="en" sz="6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=status.HTTP_400_BAD_REQUEST)</a:t>
            </a:r>
            <a:endParaRPr sz="6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60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elif</a:t>
            </a:r>
            <a:r>
              <a:rPr lang="en" sz="6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request.method ==</a:t>
            </a:r>
            <a:r>
              <a:rPr lang="en" sz="6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'DELETE'</a:t>
            </a:r>
            <a:r>
              <a:rPr lang="en" sz="6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6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countries.delete()</a:t>
            </a:r>
            <a:endParaRPr sz="6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" sz="60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n" sz="6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JsonResponse({</a:t>
            </a:r>
            <a:r>
              <a:rPr lang="en" sz="6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'message'</a:t>
            </a:r>
            <a:r>
              <a:rPr lang="en" sz="6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6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'Countries was deleted successfully'</a:t>
            </a:r>
            <a:r>
              <a:rPr lang="en" sz="6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},</a:t>
            </a:r>
            <a:r>
              <a:rPr lang="en" sz="6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status</a:t>
            </a:r>
            <a:r>
              <a:rPr lang="en" sz="6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=status.HTTP_204_NO_CONTENT)</a:t>
            </a:r>
            <a:endParaRPr sz="6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6A9955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3"/>
          <p:cNvSpPr txBox="1"/>
          <p:nvPr>
            <p:ph type="title"/>
          </p:nvPr>
        </p:nvSpPr>
        <p:spPr>
          <a:xfrm>
            <a:off x="-44525" y="-12175"/>
            <a:ext cx="91440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Python</a:t>
            </a:r>
            <a:endParaRPr/>
          </a:p>
        </p:txBody>
      </p:sp>
      <p:sp>
        <p:nvSpPr>
          <p:cNvPr id="218" name="Google Shape;218;p33"/>
          <p:cNvSpPr txBox="1"/>
          <p:nvPr/>
        </p:nvSpPr>
        <p:spPr>
          <a:xfrm>
            <a:off x="2076025" y="4029600"/>
            <a:ext cx="4783800" cy="9984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python --version</a:t>
            </a:r>
            <a:endParaRPr sz="2000">
              <a:solidFill>
                <a:srgbClr val="FFFFFF"/>
              </a:solidFill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D9D9D9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  Python 3.8.6</a:t>
            </a:r>
            <a:endParaRPr sz="2000">
              <a:solidFill>
                <a:srgbClr val="D9D9D9"/>
              </a:solidFill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</p:txBody>
      </p:sp>
      <p:pic>
        <p:nvPicPr>
          <p:cNvPr id="219" name="Google Shape;21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9200" y="0"/>
            <a:ext cx="5971475" cy="3972399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9" name="Shape 1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0" name="Google Shape;1330;p186"/>
          <p:cNvSpPr txBox="1"/>
          <p:nvPr>
            <p:ph type="title"/>
          </p:nvPr>
        </p:nvSpPr>
        <p:spPr>
          <a:xfrm>
            <a:off x="147050" y="0"/>
            <a:ext cx="85206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Create</a:t>
            </a:r>
            <a:r>
              <a:rPr lang="en"/>
              <a:t> : </a:t>
            </a:r>
            <a:r>
              <a:rPr lang="en">
                <a:solidFill>
                  <a:srgbClr val="0000FF"/>
                </a:solidFill>
              </a:rPr>
              <a:t>/countries/urls.py</a:t>
            </a:r>
            <a:endParaRPr>
              <a:solidFill>
                <a:srgbClr val="0000FF"/>
              </a:solidFill>
            </a:endParaRPr>
          </a:p>
        </p:txBody>
      </p:sp>
      <p:sp>
        <p:nvSpPr>
          <p:cNvPr id="1331" name="Google Shape;1331;p186"/>
          <p:cNvSpPr txBox="1"/>
          <p:nvPr/>
        </p:nvSpPr>
        <p:spPr>
          <a:xfrm>
            <a:off x="1133900" y="1107625"/>
            <a:ext cx="6039300" cy="1742100"/>
          </a:xfrm>
          <a:prstGeom prst="rect">
            <a:avLst/>
          </a:prstGeom>
          <a:solidFill>
            <a:srgbClr val="000000"/>
          </a:solidFill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django.conf.urls </a:t>
            </a:r>
            <a:r>
              <a:rPr lang="en" sz="10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url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countries </a:t>
            </a:r>
            <a:r>
              <a:rPr lang="en" sz="10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views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urlpatterns =[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url(</a:t>
            </a:r>
            <a:r>
              <a:rPr lang="en" sz="10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r</a:t>
            </a:r>
            <a:r>
              <a:rPr lang="en" sz="1050">
                <a:solidFill>
                  <a:srgbClr val="D16969"/>
                </a:solidFill>
                <a:latin typeface="Courier New"/>
                <a:ea typeface="Courier New"/>
                <a:cs typeface="Courier New"/>
                <a:sym typeface="Courier New"/>
              </a:rPr>
              <a:t>'^api/countries$'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,views.countries_list),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url(</a:t>
            </a:r>
            <a:r>
              <a:rPr lang="en" sz="10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r</a:t>
            </a:r>
            <a:r>
              <a:rPr lang="en" sz="1050">
                <a:solidFill>
                  <a:srgbClr val="D16969"/>
                </a:solidFill>
                <a:latin typeface="Courier New"/>
                <a:ea typeface="Courier New"/>
                <a:cs typeface="Courier New"/>
                <a:sym typeface="Courier New"/>
              </a:rPr>
              <a:t>'^api/countries/</a:t>
            </a:r>
            <a:r>
              <a:rPr lang="en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?P&lt;pk&gt;</a:t>
            </a:r>
            <a:r>
              <a:rPr lang="en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n" sz="1050">
                <a:solidFill>
                  <a:srgbClr val="D16969"/>
                </a:solidFill>
                <a:latin typeface="Courier New"/>
                <a:ea typeface="Courier New"/>
                <a:cs typeface="Courier New"/>
                <a:sym typeface="Courier New"/>
              </a:rPr>
              <a:t>0-9</a:t>
            </a:r>
            <a:r>
              <a:rPr lang="en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]</a:t>
            </a:r>
            <a:r>
              <a:rPr lang="en" sz="1050">
                <a:solidFill>
                  <a:srgbClr val="D7BA7D"/>
                </a:solidFill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lang="en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" sz="1050">
                <a:solidFill>
                  <a:srgbClr val="D16969"/>
                </a:solidFill>
                <a:latin typeface="Courier New"/>
                <a:ea typeface="Courier New"/>
                <a:cs typeface="Courier New"/>
                <a:sym typeface="Courier New"/>
              </a:rPr>
              <a:t>$'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,views.countries_detail)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C586C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5" name="Shape 1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6" name="Google Shape;1336;p187"/>
          <p:cNvSpPr txBox="1"/>
          <p:nvPr>
            <p:ph type="title"/>
          </p:nvPr>
        </p:nvSpPr>
        <p:spPr>
          <a:xfrm>
            <a:off x="147050" y="0"/>
            <a:ext cx="85206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Modify admin</a:t>
            </a:r>
            <a:r>
              <a:rPr lang="en"/>
              <a:t>: </a:t>
            </a:r>
            <a:r>
              <a:rPr lang="en">
                <a:solidFill>
                  <a:srgbClr val="0000FF"/>
                </a:solidFill>
              </a:rPr>
              <a:t>/countries/admin.py</a:t>
            </a:r>
            <a:endParaRPr>
              <a:solidFill>
                <a:srgbClr val="0000FF"/>
              </a:solidFill>
            </a:endParaRPr>
          </a:p>
        </p:txBody>
      </p:sp>
      <p:sp>
        <p:nvSpPr>
          <p:cNvPr id="1337" name="Google Shape;1337;p187"/>
          <p:cNvSpPr txBox="1"/>
          <p:nvPr/>
        </p:nvSpPr>
        <p:spPr>
          <a:xfrm>
            <a:off x="1133900" y="1107625"/>
            <a:ext cx="6039300" cy="1742100"/>
          </a:xfrm>
          <a:prstGeom prst="rect">
            <a:avLst/>
          </a:prstGeom>
          <a:solidFill>
            <a:srgbClr val="000000"/>
          </a:solidFill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n" sz="12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django.contrib </a:t>
            </a:r>
            <a:r>
              <a:rPr lang="en" sz="12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en" sz="12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admin</a:t>
            </a:r>
            <a:endParaRPr sz="12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n" sz="12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.models </a:t>
            </a:r>
            <a:r>
              <a:rPr lang="en" sz="12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en" sz="12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Countries</a:t>
            </a:r>
            <a:endParaRPr sz="12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rgbClr val="6A9955"/>
                </a:solidFill>
                <a:latin typeface="Courier New"/>
                <a:ea typeface="Courier New"/>
                <a:cs typeface="Courier New"/>
                <a:sym typeface="Courier New"/>
              </a:rPr>
              <a:t># Register your models here.</a:t>
            </a:r>
            <a:endParaRPr sz="1250">
              <a:solidFill>
                <a:srgbClr val="6A995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admin.site.register(Countries)</a:t>
            </a:r>
            <a:endParaRPr sz="12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C586C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1" name="Shape 1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2" name="Google Shape;1342;p188"/>
          <p:cNvSpPr txBox="1"/>
          <p:nvPr>
            <p:ph type="title"/>
          </p:nvPr>
        </p:nvSpPr>
        <p:spPr>
          <a:xfrm>
            <a:off x="147050" y="0"/>
            <a:ext cx="85206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Create : </a:t>
            </a:r>
            <a:r>
              <a:rPr lang="en">
                <a:solidFill>
                  <a:srgbClr val="0000FF"/>
                </a:solidFill>
              </a:rPr>
              <a:t>/</a:t>
            </a:r>
            <a:r>
              <a:rPr lang="en">
                <a:solidFill>
                  <a:srgbClr val="0000FF"/>
                </a:solidFill>
              </a:rPr>
              <a:t>PythonDjango</a:t>
            </a:r>
            <a:r>
              <a:rPr lang="en">
                <a:solidFill>
                  <a:srgbClr val="0000FF"/>
                </a:solidFill>
              </a:rPr>
              <a:t>/urls.py</a:t>
            </a:r>
            <a:endParaRPr>
              <a:solidFill>
                <a:srgbClr val="0000FF"/>
              </a:solidFill>
            </a:endParaRPr>
          </a:p>
        </p:txBody>
      </p:sp>
      <p:sp>
        <p:nvSpPr>
          <p:cNvPr id="1343" name="Google Shape;1343;p188"/>
          <p:cNvSpPr txBox="1"/>
          <p:nvPr/>
        </p:nvSpPr>
        <p:spPr>
          <a:xfrm>
            <a:off x="1133900" y="1107625"/>
            <a:ext cx="6039300" cy="1972800"/>
          </a:xfrm>
          <a:prstGeom prst="rect">
            <a:avLst/>
          </a:prstGeom>
          <a:solidFill>
            <a:srgbClr val="000000"/>
          </a:solidFill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django.contrib </a:t>
            </a:r>
            <a:r>
              <a:rPr lang="en" sz="10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admin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django.urls </a:t>
            </a:r>
            <a:r>
              <a:rPr lang="en" sz="10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path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django.conf.urls </a:t>
            </a:r>
            <a:r>
              <a:rPr lang="en" sz="10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url,include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urlpatterns = [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path(</a:t>
            </a:r>
            <a:r>
              <a:rPr lang="en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'admin/'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admin.site.urls),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url(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</a:t>
            </a:r>
            <a:r>
              <a:rPr lang="en" sz="1050">
                <a:solidFill>
                  <a:srgbClr val="D16969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'^'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,include(</a:t>
            </a:r>
            <a:r>
              <a:rPr lang="en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'countries.urls'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)),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C586C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7" name="Shape 1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8" name="Google Shape;1348;p189"/>
          <p:cNvSpPr txBox="1"/>
          <p:nvPr>
            <p:ph type="title"/>
          </p:nvPr>
        </p:nvSpPr>
        <p:spPr>
          <a:xfrm>
            <a:off x="147050" y="0"/>
            <a:ext cx="85206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Check : </a:t>
            </a:r>
            <a:r>
              <a:rPr lang="en" u="sng">
                <a:solidFill>
                  <a:schemeClr val="hlink"/>
                </a:solidFill>
                <a:hlinkClick r:id="rId3"/>
              </a:rPr>
              <a:t>127.0.0.1:8000/admin</a:t>
            </a:r>
            <a:endParaRPr/>
          </a:p>
        </p:txBody>
      </p:sp>
      <p:pic>
        <p:nvPicPr>
          <p:cNvPr id="1349" name="Google Shape;1349;p1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50900" y="586800"/>
            <a:ext cx="5921023" cy="431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3" name="Shape 1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4" name="Google Shape;1354;p190"/>
          <p:cNvSpPr txBox="1"/>
          <p:nvPr>
            <p:ph type="title"/>
          </p:nvPr>
        </p:nvSpPr>
        <p:spPr>
          <a:xfrm>
            <a:off x="147050" y="0"/>
            <a:ext cx="85206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 Countries ie., Thailand, Bangkok</a:t>
            </a:r>
            <a:endParaRPr/>
          </a:p>
        </p:txBody>
      </p:sp>
      <p:pic>
        <p:nvPicPr>
          <p:cNvPr id="1355" name="Google Shape;1355;p1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96050"/>
            <a:ext cx="8839200" cy="3268663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9" name="Shape 1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0" name="Google Shape;1360;p191"/>
          <p:cNvSpPr txBox="1"/>
          <p:nvPr>
            <p:ph type="title"/>
          </p:nvPr>
        </p:nvSpPr>
        <p:spPr>
          <a:xfrm>
            <a:off x="147050" y="0"/>
            <a:ext cx="85206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View inserted data</a:t>
            </a:r>
            <a:endParaRPr/>
          </a:p>
        </p:txBody>
      </p:sp>
      <p:pic>
        <p:nvPicPr>
          <p:cNvPr id="1361" name="Google Shape;1361;p1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5000" y="949325"/>
            <a:ext cx="7124700" cy="364807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5" name="Shape 1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6" name="Google Shape;1366;p192"/>
          <p:cNvSpPr txBox="1"/>
          <p:nvPr>
            <p:ph type="title"/>
          </p:nvPr>
        </p:nvSpPr>
        <p:spPr>
          <a:xfrm>
            <a:off x="147050" y="0"/>
            <a:ext cx="85206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Modify </a:t>
            </a:r>
            <a:r>
              <a:rPr lang="en"/>
              <a:t>Model file:  </a:t>
            </a:r>
            <a:r>
              <a:rPr lang="en">
                <a:solidFill>
                  <a:srgbClr val="0000FF"/>
                </a:solidFill>
              </a:rPr>
              <a:t>/countries/models.py</a:t>
            </a:r>
            <a:endParaRPr>
              <a:solidFill>
                <a:srgbClr val="0000FF"/>
              </a:solidFill>
            </a:endParaRPr>
          </a:p>
        </p:txBody>
      </p:sp>
      <p:sp>
        <p:nvSpPr>
          <p:cNvPr id="1367" name="Google Shape;1367;p192"/>
          <p:cNvSpPr txBox="1"/>
          <p:nvPr/>
        </p:nvSpPr>
        <p:spPr>
          <a:xfrm>
            <a:off x="1026150" y="623150"/>
            <a:ext cx="7091700" cy="29280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django.db </a:t>
            </a:r>
            <a:r>
              <a:rPr lang="en" sz="10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models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6A9955"/>
                </a:solidFill>
                <a:latin typeface="Courier New"/>
                <a:ea typeface="Courier New"/>
                <a:cs typeface="Courier New"/>
                <a:sym typeface="Courier New"/>
              </a:rPr>
              <a:t># Create your models here.</a:t>
            </a:r>
            <a:endParaRPr sz="1050">
              <a:solidFill>
                <a:srgbClr val="6A995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Countries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5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models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05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Model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):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name=models.CharField(</a:t>
            </a:r>
            <a:r>
              <a:rPr lang="en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max_length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0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50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blank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0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False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default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''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capital = models.CharField(</a:t>
            </a:r>
            <a:r>
              <a:rPr lang="en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max_length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0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50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blank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0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False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default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''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FF00FF"/>
                </a:solidFill>
                <a:latin typeface="Courier New"/>
                <a:ea typeface="Courier New"/>
                <a:cs typeface="Courier New"/>
                <a:sym typeface="Courier New"/>
              </a:rPr>
              <a:t>    def __str__(self):</a:t>
            </a:r>
            <a:endParaRPr sz="1050">
              <a:solidFill>
                <a:srgbClr val="FF00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FF00FF"/>
                </a:solidFill>
                <a:latin typeface="Courier New"/>
                <a:ea typeface="Courier New"/>
                <a:cs typeface="Courier New"/>
                <a:sym typeface="Courier New"/>
              </a:rPr>
              <a:t>        return self.name</a:t>
            </a:r>
            <a:endParaRPr sz="1050">
              <a:solidFill>
                <a:srgbClr val="FF00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0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Meta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ordering = (</a:t>
            </a:r>
            <a:r>
              <a:rPr lang="en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'id'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,)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368" name="Google Shape;1368;p1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9425" y="4165150"/>
            <a:ext cx="4625148" cy="923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2" name="Shape 1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3" name="Google Shape;1373;p193"/>
          <p:cNvSpPr txBox="1"/>
          <p:nvPr>
            <p:ph type="title"/>
          </p:nvPr>
        </p:nvSpPr>
        <p:spPr>
          <a:xfrm>
            <a:off x="147050" y="0"/>
            <a:ext cx="85206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Refresh Admin Page</a:t>
            </a:r>
            <a:endParaRPr/>
          </a:p>
        </p:txBody>
      </p:sp>
      <p:pic>
        <p:nvPicPr>
          <p:cNvPr id="1374" name="Google Shape;1374;p1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6200" y="833875"/>
            <a:ext cx="7667625" cy="3724275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8" name="Shape 1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9" name="Google Shape;1379;p194"/>
          <p:cNvSpPr txBox="1"/>
          <p:nvPr>
            <p:ph type="title"/>
          </p:nvPr>
        </p:nvSpPr>
        <p:spPr>
          <a:xfrm>
            <a:off x="147050" y="0"/>
            <a:ext cx="55878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 with Postman : Select All</a:t>
            </a:r>
            <a:endParaRPr/>
          </a:p>
        </p:txBody>
      </p:sp>
      <p:sp>
        <p:nvSpPr>
          <p:cNvPr id="1380" name="Google Shape;1380;p194"/>
          <p:cNvSpPr txBox="1"/>
          <p:nvPr/>
        </p:nvSpPr>
        <p:spPr>
          <a:xfrm>
            <a:off x="1398713" y="521700"/>
            <a:ext cx="5655000" cy="4698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00FF"/>
                </a:solidFill>
                <a:highlight>
                  <a:srgbClr val="FFFFFF"/>
                </a:highlight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GET</a:t>
            </a:r>
            <a:r>
              <a:rPr lang="en" sz="1700">
                <a:solidFill>
                  <a:srgbClr val="FF9900"/>
                </a:solidFill>
                <a:highlight>
                  <a:srgbClr val="FFFFFF"/>
                </a:highlight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 </a:t>
            </a:r>
            <a:r>
              <a:rPr lang="en" sz="1700">
                <a:solidFill>
                  <a:srgbClr val="FF9900"/>
                </a:solidFill>
                <a:highlight>
                  <a:srgbClr val="FFFFFF"/>
                </a:highlight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http://127.0.0.1:8000/api/countries</a:t>
            </a:r>
            <a:endParaRPr sz="2200">
              <a:solidFill>
                <a:srgbClr val="FF9900"/>
              </a:solidFill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</p:txBody>
      </p:sp>
      <p:pic>
        <p:nvPicPr>
          <p:cNvPr id="1381" name="Google Shape;1381;p1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3375" y="1122850"/>
            <a:ext cx="4046725" cy="402065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5" name="Shape 1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6" name="Google Shape;1386;p195"/>
          <p:cNvSpPr txBox="1"/>
          <p:nvPr>
            <p:ph type="title"/>
          </p:nvPr>
        </p:nvSpPr>
        <p:spPr>
          <a:xfrm>
            <a:off x="147050" y="0"/>
            <a:ext cx="55878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 with Postman : Select </a:t>
            </a:r>
            <a:endParaRPr/>
          </a:p>
        </p:txBody>
      </p:sp>
      <p:sp>
        <p:nvSpPr>
          <p:cNvPr id="1387" name="Google Shape;1387;p195"/>
          <p:cNvSpPr txBox="1"/>
          <p:nvPr/>
        </p:nvSpPr>
        <p:spPr>
          <a:xfrm>
            <a:off x="1398725" y="521700"/>
            <a:ext cx="5730000" cy="4698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00FF"/>
                </a:solidFill>
                <a:highlight>
                  <a:srgbClr val="FFFFFF"/>
                </a:highlight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GET</a:t>
            </a:r>
            <a:r>
              <a:rPr lang="en" sz="1700">
                <a:solidFill>
                  <a:srgbClr val="FF9900"/>
                </a:solidFill>
                <a:highlight>
                  <a:srgbClr val="FFFFFF"/>
                </a:highlight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 http://127.0.0.1:8000/api/countries/2</a:t>
            </a:r>
            <a:endParaRPr sz="2200">
              <a:solidFill>
                <a:srgbClr val="FF9900"/>
              </a:solidFill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</p:txBody>
      </p:sp>
      <p:pic>
        <p:nvPicPr>
          <p:cNvPr id="1388" name="Google Shape;1388;p1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3375" y="1122850"/>
            <a:ext cx="4046725" cy="402065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4"/>
          <p:cNvSpPr txBox="1"/>
          <p:nvPr>
            <p:ph type="title"/>
          </p:nvPr>
        </p:nvSpPr>
        <p:spPr>
          <a:xfrm>
            <a:off x="0" y="-12175"/>
            <a:ext cx="91002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Database : MySQL </a:t>
            </a:r>
            <a:r>
              <a:rPr lang="en" sz="3400"/>
              <a:t>Community Server</a:t>
            </a:r>
            <a:r>
              <a:rPr lang="en" sz="3400"/>
              <a:t> </a:t>
            </a:r>
            <a:endParaRPr sz="3400"/>
          </a:p>
        </p:txBody>
      </p:sp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311700" y="739800"/>
            <a:ext cx="8520600" cy="56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u="sng">
                <a:solidFill>
                  <a:schemeClr val="hlink"/>
                </a:solidFill>
                <a:hlinkClick r:id="rId3"/>
              </a:rPr>
              <a:t>https://dev.mysql.com/downloads/mysql/</a:t>
            </a:r>
            <a:endParaRPr sz="1800"/>
          </a:p>
        </p:txBody>
      </p:sp>
      <p:pic>
        <p:nvPicPr>
          <p:cNvPr id="226" name="Google Shape;226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0750" y="1301700"/>
            <a:ext cx="3770575" cy="35370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27" name="Google Shape;227;p34"/>
          <p:cNvSpPr/>
          <p:nvPr/>
        </p:nvSpPr>
        <p:spPr>
          <a:xfrm>
            <a:off x="4134600" y="2891925"/>
            <a:ext cx="437400" cy="4581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8" name="Google Shape;228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25275" y="1301700"/>
            <a:ext cx="3549381" cy="35370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2" name="Shape 1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3" name="Google Shape;1393;p196"/>
          <p:cNvSpPr txBox="1"/>
          <p:nvPr>
            <p:ph type="title"/>
          </p:nvPr>
        </p:nvSpPr>
        <p:spPr>
          <a:xfrm>
            <a:off x="147050" y="0"/>
            <a:ext cx="55878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 with Postman : Insert</a:t>
            </a:r>
            <a:endParaRPr/>
          </a:p>
        </p:txBody>
      </p:sp>
      <p:sp>
        <p:nvSpPr>
          <p:cNvPr id="1394" name="Google Shape;1394;p196"/>
          <p:cNvSpPr txBox="1"/>
          <p:nvPr/>
        </p:nvSpPr>
        <p:spPr>
          <a:xfrm>
            <a:off x="1398725" y="521700"/>
            <a:ext cx="5730000" cy="4698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00FF"/>
                </a:solidFill>
                <a:highlight>
                  <a:srgbClr val="FFFFFF"/>
                </a:highlight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POST</a:t>
            </a:r>
            <a:r>
              <a:rPr lang="en" sz="1700">
                <a:solidFill>
                  <a:srgbClr val="FF9900"/>
                </a:solidFill>
                <a:highlight>
                  <a:srgbClr val="FFFFFF"/>
                </a:highlight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 http://127.0.0.1:8000/api/countries</a:t>
            </a:r>
            <a:endParaRPr sz="2200">
              <a:solidFill>
                <a:srgbClr val="FF9900"/>
              </a:solidFill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</p:txBody>
      </p:sp>
      <p:pic>
        <p:nvPicPr>
          <p:cNvPr id="1395" name="Google Shape;1395;p1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650" y="1135025"/>
            <a:ext cx="6246345" cy="38472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396" name="Google Shape;1396;p196"/>
          <p:cNvSpPr txBox="1"/>
          <p:nvPr/>
        </p:nvSpPr>
        <p:spPr>
          <a:xfrm>
            <a:off x="6853550" y="2512400"/>
            <a:ext cx="1997400" cy="93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Source Code Pro"/>
                <a:ea typeface="Source Code Pro"/>
                <a:cs typeface="Source Code Pro"/>
                <a:sym typeface="Source Code Pro"/>
              </a:rPr>
              <a:t>{</a:t>
            </a:r>
            <a:endParaRPr sz="9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A3151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"name"</a:t>
            </a:r>
            <a:r>
              <a:rPr lang="en" sz="900">
                <a:latin typeface="Source Code Pro"/>
                <a:ea typeface="Source Code Pro"/>
                <a:cs typeface="Source Code Pro"/>
                <a:sym typeface="Source Code Pro"/>
              </a:rPr>
              <a:t>:</a:t>
            </a:r>
            <a:r>
              <a:rPr lang="en" sz="900">
                <a:solidFill>
                  <a:srgbClr val="0451A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"USA"</a:t>
            </a:r>
            <a:r>
              <a:rPr lang="en" sz="900">
                <a:latin typeface="Source Code Pro"/>
                <a:ea typeface="Source Code Pro"/>
                <a:cs typeface="Source Code Pro"/>
                <a:sym typeface="Source Code Pro"/>
              </a:rPr>
              <a:t>,</a:t>
            </a:r>
            <a:endParaRPr sz="9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A3151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"capital"</a:t>
            </a:r>
            <a:r>
              <a:rPr lang="en" sz="900">
                <a:latin typeface="Source Code Pro"/>
                <a:ea typeface="Source Code Pro"/>
                <a:cs typeface="Source Code Pro"/>
                <a:sym typeface="Source Code Pro"/>
              </a:rPr>
              <a:t>:</a:t>
            </a:r>
            <a:r>
              <a:rPr lang="en" sz="900">
                <a:solidFill>
                  <a:srgbClr val="0451A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"Washinton"</a:t>
            </a:r>
            <a:endParaRPr sz="900">
              <a:solidFill>
                <a:srgbClr val="0451A5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Source Code Pro"/>
                <a:ea typeface="Source Code Pro"/>
                <a:cs typeface="Source Code Pro"/>
                <a:sym typeface="Source Code Pro"/>
              </a:rPr>
              <a:t>}</a:t>
            </a:r>
            <a:endParaRPr sz="9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0" name="Shape 1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1" name="Google Shape;1401;p197"/>
          <p:cNvSpPr txBox="1"/>
          <p:nvPr>
            <p:ph type="title"/>
          </p:nvPr>
        </p:nvSpPr>
        <p:spPr>
          <a:xfrm>
            <a:off x="147050" y="0"/>
            <a:ext cx="55878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 with Postman : Update</a:t>
            </a:r>
            <a:endParaRPr/>
          </a:p>
        </p:txBody>
      </p:sp>
      <p:sp>
        <p:nvSpPr>
          <p:cNvPr id="1402" name="Google Shape;1402;p197"/>
          <p:cNvSpPr txBox="1"/>
          <p:nvPr/>
        </p:nvSpPr>
        <p:spPr>
          <a:xfrm>
            <a:off x="1398725" y="521700"/>
            <a:ext cx="5987400" cy="4698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00FF"/>
                </a:solidFill>
                <a:highlight>
                  <a:srgbClr val="FFFFFF"/>
                </a:highlight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PUT</a:t>
            </a:r>
            <a:r>
              <a:rPr lang="en" sz="1700">
                <a:solidFill>
                  <a:srgbClr val="FF9900"/>
                </a:solidFill>
                <a:highlight>
                  <a:srgbClr val="FFFFFF"/>
                </a:highlight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 </a:t>
            </a:r>
            <a:r>
              <a:rPr lang="en" sz="1700">
                <a:solidFill>
                  <a:srgbClr val="FF9900"/>
                </a:solidFill>
                <a:highlight>
                  <a:srgbClr val="FFFFFF"/>
                </a:highlight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http://127.0.0.1:8000/api/countries/4</a:t>
            </a:r>
            <a:endParaRPr sz="2200">
              <a:solidFill>
                <a:srgbClr val="FF9900"/>
              </a:solidFill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</p:txBody>
      </p:sp>
      <p:sp>
        <p:nvSpPr>
          <p:cNvPr id="1403" name="Google Shape;1403;p197"/>
          <p:cNvSpPr txBox="1"/>
          <p:nvPr/>
        </p:nvSpPr>
        <p:spPr>
          <a:xfrm>
            <a:off x="6853550" y="2512400"/>
            <a:ext cx="1997400" cy="93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Source Code Pro"/>
                <a:ea typeface="Source Code Pro"/>
                <a:cs typeface="Source Code Pro"/>
                <a:sym typeface="Source Code Pro"/>
              </a:rPr>
              <a:t>{</a:t>
            </a:r>
            <a:endParaRPr sz="9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A3151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"name"</a:t>
            </a:r>
            <a:r>
              <a:rPr lang="en" sz="900">
                <a:latin typeface="Source Code Pro"/>
                <a:ea typeface="Source Code Pro"/>
                <a:cs typeface="Source Code Pro"/>
                <a:sym typeface="Source Code Pro"/>
              </a:rPr>
              <a:t>:</a:t>
            </a:r>
            <a:r>
              <a:rPr lang="en" sz="900">
                <a:solidFill>
                  <a:srgbClr val="0451A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"USA"</a:t>
            </a:r>
            <a:r>
              <a:rPr lang="en" sz="900">
                <a:latin typeface="Source Code Pro"/>
                <a:ea typeface="Source Code Pro"/>
                <a:cs typeface="Source Code Pro"/>
                <a:sym typeface="Source Code Pro"/>
              </a:rPr>
              <a:t>,</a:t>
            </a:r>
            <a:endParaRPr sz="9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A3151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"capital"</a:t>
            </a:r>
            <a:r>
              <a:rPr lang="en" sz="900">
                <a:latin typeface="Source Code Pro"/>
                <a:ea typeface="Source Code Pro"/>
                <a:cs typeface="Source Code Pro"/>
                <a:sym typeface="Source Code Pro"/>
              </a:rPr>
              <a:t>:</a:t>
            </a:r>
            <a:r>
              <a:rPr lang="en" sz="900">
                <a:solidFill>
                  <a:srgbClr val="0451A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"Washinton DC"</a:t>
            </a:r>
            <a:endParaRPr sz="900">
              <a:solidFill>
                <a:srgbClr val="0451A5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Source Code Pro"/>
                <a:ea typeface="Source Code Pro"/>
                <a:cs typeface="Source Code Pro"/>
                <a:sym typeface="Source Code Pro"/>
              </a:rPr>
              <a:t>}</a:t>
            </a:r>
            <a:endParaRPr sz="9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1404" name="Google Shape;1404;p1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050" y="1218113"/>
            <a:ext cx="6548750" cy="35200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8" name="Shape 1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9" name="Google Shape;1409;p198"/>
          <p:cNvSpPr txBox="1"/>
          <p:nvPr>
            <p:ph type="title"/>
          </p:nvPr>
        </p:nvSpPr>
        <p:spPr>
          <a:xfrm>
            <a:off x="147050" y="0"/>
            <a:ext cx="55878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 with Postman : Delete</a:t>
            </a:r>
            <a:endParaRPr/>
          </a:p>
        </p:txBody>
      </p:sp>
      <p:sp>
        <p:nvSpPr>
          <p:cNvPr id="1410" name="Google Shape;1410;p198"/>
          <p:cNvSpPr txBox="1"/>
          <p:nvPr/>
        </p:nvSpPr>
        <p:spPr>
          <a:xfrm>
            <a:off x="1398725" y="521700"/>
            <a:ext cx="5987400" cy="4698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00FF"/>
                </a:solidFill>
                <a:highlight>
                  <a:srgbClr val="FFFFFF"/>
                </a:highlight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DELETE</a:t>
            </a:r>
            <a:r>
              <a:rPr lang="en" sz="1700">
                <a:solidFill>
                  <a:srgbClr val="FF9900"/>
                </a:solidFill>
                <a:highlight>
                  <a:srgbClr val="FFFFFF"/>
                </a:highlight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 http://127.0.0.1:8000/api/countries/4</a:t>
            </a:r>
            <a:endParaRPr sz="2200">
              <a:solidFill>
                <a:srgbClr val="FF9900"/>
              </a:solidFill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</p:txBody>
      </p:sp>
      <p:pic>
        <p:nvPicPr>
          <p:cNvPr id="1411" name="Google Shape;1411;p1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7225" y="1277075"/>
            <a:ext cx="7010400" cy="36195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5" name="Shape 1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6" name="Google Shape;1416;p199"/>
          <p:cNvSpPr txBox="1"/>
          <p:nvPr>
            <p:ph type="title"/>
          </p:nvPr>
        </p:nvSpPr>
        <p:spPr>
          <a:xfrm>
            <a:off x="-75" y="-88500"/>
            <a:ext cx="8002500" cy="49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ORM Summary</a:t>
            </a:r>
            <a:endParaRPr/>
          </a:p>
        </p:txBody>
      </p:sp>
      <p:sp>
        <p:nvSpPr>
          <p:cNvPr id="1417" name="Google Shape;1417;p199"/>
          <p:cNvSpPr txBox="1"/>
          <p:nvPr>
            <p:ph idx="1" type="body"/>
          </p:nvPr>
        </p:nvSpPr>
        <p:spPr>
          <a:xfrm>
            <a:off x="311700" y="637525"/>
            <a:ext cx="8520600" cy="414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Create </a:t>
            </a:r>
            <a:r>
              <a:rPr lang="en" sz="1700"/>
              <a:t>Project (working </a:t>
            </a:r>
            <a:r>
              <a:rPr lang="en" sz="1700">
                <a:solidFill>
                  <a:srgbClr val="0000FF"/>
                </a:solidFill>
              </a:rPr>
              <a:t>under </a:t>
            </a:r>
            <a:r>
              <a:rPr lang="en" sz="1700">
                <a:solidFill>
                  <a:srgbClr val="0000FF"/>
                </a:solidFill>
              </a:rPr>
              <a:t>/PythonDjango</a:t>
            </a:r>
            <a:r>
              <a:rPr lang="en" sz="1700"/>
              <a:t>)</a:t>
            </a:r>
            <a:endParaRPr sz="1700"/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Create App : </a:t>
            </a:r>
            <a:r>
              <a:rPr lang="en" sz="1700">
                <a:solidFill>
                  <a:srgbClr val="0000FF"/>
                </a:solidFill>
              </a:rPr>
              <a:t>/countries</a:t>
            </a:r>
            <a:endParaRPr sz="1700">
              <a:solidFill>
                <a:srgbClr val="0000FF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Config Library + Database Connection : </a:t>
            </a:r>
            <a:r>
              <a:rPr lang="en" sz="1700">
                <a:solidFill>
                  <a:srgbClr val="0000FF"/>
                </a:solidFill>
              </a:rPr>
              <a:t>setting.py</a:t>
            </a:r>
            <a:endParaRPr sz="1700">
              <a:solidFill>
                <a:srgbClr val="0000FF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Create Database (</a:t>
            </a:r>
            <a:r>
              <a:rPr lang="en" sz="1700">
                <a:solidFill>
                  <a:srgbClr val="FF9900"/>
                </a:solidFill>
              </a:rPr>
              <a:t>countriesdb</a:t>
            </a:r>
            <a:r>
              <a:rPr lang="en" sz="1700"/>
              <a:t>)</a:t>
            </a:r>
            <a:endParaRPr sz="1700"/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Create Model file (</a:t>
            </a:r>
            <a:r>
              <a:rPr lang="en" sz="1700"/>
              <a:t>table metadata</a:t>
            </a:r>
            <a:r>
              <a:rPr lang="en" sz="1700"/>
              <a:t>) : </a:t>
            </a:r>
            <a:r>
              <a:rPr lang="en" sz="1700">
                <a:solidFill>
                  <a:srgbClr val="0000FF"/>
                </a:solidFill>
              </a:rPr>
              <a:t>countries/models.py</a:t>
            </a:r>
            <a:endParaRPr sz="1700">
              <a:solidFill>
                <a:srgbClr val="0000FF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Migration model : create table : </a:t>
            </a:r>
            <a:r>
              <a:rPr lang="en" sz="1700">
                <a:solidFill>
                  <a:schemeClr val="accent3"/>
                </a:solidFill>
              </a:rPr>
              <a:t>python manage.py migrate</a:t>
            </a:r>
            <a:endParaRPr sz="1700">
              <a:solidFill>
                <a:schemeClr val="accent3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Serializer</a:t>
            </a:r>
            <a:r>
              <a:rPr lang="en" sz="1700"/>
              <a:t>: map model &lt;-&gt; json : </a:t>
            </a:r>
            <a:r>
              <a:rPr lang="en" sz="1700">
                <a:solidFill>
                  <a:srgbClr val="0000FF"/>
                </a:solidFill>
              </a:rPr>
              <a:t>countries/serializers.py</a:t>
            </a:r>
            <a:endParaRPr sz="1700">
              <a:solidFill>
                <a:srgbClr val="0000FF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Create Django admin user : admin/admin</a:t>
            </a:r>
            <a:endParaRPr sz="1700"/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Modify View : handle method </a:t>
            </a:r>
            <a:r>
              <a:rPr lang="en" sz="1700">
                <a:solidFill>
                  <a:srgbClr val="FF9900"/>
                </a:solidFill>
              </a:rPr>
              <a:t>GET, POST, PUT, DELETE</a:t>
            </a:r>
            <a:r>
              <a:rPr lang="en" sz="1700"/>
              <a:t> </a:t>
            </a:r>
            <a:endParaRPr sz="1700"/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Create country router :  </a:t>
            </a:r>
            <a:r>
              <a:rPr lang="en" sz="1700">
                <a:solidFill>
                  <a:srgbClr val="0000FF"/>
                </a:solidFill>
              </a:rPr>
              <a:t>countries/urls.py </a:t>
            </a:r>
            <a:endParaRPr sz="1700">
              <a:solidFill>
                <a:srgbClr val="0000FF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Modify main router :  </a:t>
            </a:r>
            <a:r>
              <a:rPr lang="en" sz="1700">
                <a:solidFill>
                  <a:srgbClr val="0000FF"/>
                </a:solidFill>
              </a:rPr>
              <a:t>urls.py</a:t>
            </a:r>
            <a:endParaRPr sz="1700">
              <a:solidFill>
                <a:srgbClr val="0000FF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Register app : </a:t>
            </a:r>
            <a:r>
              <a:rPr lang="en" sz="1700"/>
              <a:t> </a:t>
            </a:r>
            <a:r>
              <a:rPr lang="en" sz="1700">
                <a:solidFill>
                  <a:srgbClr val="0000FF"/>
                </a:solidFill>
              </a:rPr>
              <a:t>countries/admin.py</a:t>
            </a:r>
            <a:endParaRPr sz="1700">
              <a:solidFill>
                <a:srgbClr val="0000FF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Run server : </a:t>
            </a:r>
            <a:r>
              <a:rPr lang="en" sz="1700">
                <a:solidFill>
                  <a:srgbClr val="4A86E8"/>
                </a:solidFill>
              </a:rPr>
              <a:t>python manage.py runserver</a:t>
            </a:r>
            <a:endParaRPr sz="1700">
              <a:solidFill>
                <a:srgbClr val="4A86E8"/>
              </a:solidFill>
            </a:endParaRPr>
          </a:p>
        </p:txBody>
      </p:sp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1" name="Shape 1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2" name="Google Shape;1422;p200"/>
          <p:cNvSpPr txBox="1"/>
          <p:nvPr>
            <p:ph type="title"/>
          </p:nvPr>
        </p:nvSpPr>
        <p:spPr>
          <a:xfrm>
            <a:off x="-75" y="-88500"/>
            <a:ext cx="8002500" cy="49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Relationship</a:t>
            </a:r>
            <a:endParaRPr/>
          </a:p>
        </p:txBody>
      </p:sp>
      <p:pic>
        <p:nvPicPr>
          <p:cNvPr id="1423" name="Google Shape;1423;p2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16875" y="236325"/>
            <a:ext cx="3471550" cy="3588800"/>
          </a:xfrm>
          <a:prstGeom prst="rect">
            <a:avLst/>
          </a:prstGeom>
          <a:noFill/>
          <a:ln>
            <a:noFill/>
          </a:ln>
        </p:spPr>
      </p:pic>
      <p:sp>
        <p:nvSpPr>
          <p:cNvPr id="1424" name="Google Shape;1424;p200"/>
          <p:cNvSpPr txBox="1"/>
          <p:nvPr/>
        </p:nvSpPr>
        <p:spPr>
          <a:xfrm>
            <a:off x="398725" y="4006025"/>
            <a:ext cx="7478100" cy="4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4"/>
              </a:rPr>
              <a:t>https://docs.djangoproject.com/en/3.1/topics/db/examples/many_to_one/</a:t>
            </a:r>
            <a:endParaRPr/>
          </a:p>
        </p:txBody>
      </p:sp>
      <p:sp>
        <p:nvSpPr>
          <p:cNvPr id="1425" name="Google Shape;1425;p200"/>
          <p:cNvSpPr txBox="1"/>
          <p:nvPr/>
        </p:nvSpPr>
        <p:spPr>
          <a:xfrm>
            <a:off x="398725" y="4499825"/>
            <a:ext cx="7522500" cy="4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5"/>
              </a:rPr>
              <a:t>https://docs.djangoproject.com/en/3.1/topics/db/examples/many_to_many/</a:t>
            </a:r>
            <a:endParaRPr/>
          </a:p>
        </p:txBody>
      </p:sp>
    </p:spTree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9" name="Shape 1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0" name="Google Shape;1430;p201"/>
          <p:cNvSpPr txBox="1"/>
          <p:nvPr>
            <p:ph type="title"/>
          </p:nvPr>
        </p:nvSpPr>
        <p:spPr>
          <a:xfrm>
            <a:off x="147050" y="0"/>
            <a:ext cx="85206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Exit virtual environment</a:t>
            </a:r>
            <a:endParaRPr/>
          </a:p>
        </p:txBody>
      </p:sp>
      <p:sp>
        <p:nvSpPr>
          <p:cNvPr id="1431" name="Google Shape;1431;p201"/>
          <p:cNvSpPr txBox="1"/>
          <p:nvPr/>
        </p:nvSpPr>
        <p:spPr>
          <a:xfrm>
            <a:off x="1949150" y="823525"/>
            <a:ext cx="4675200" cy="6309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.</a:t>
            </a:r>
            <a:r>
              <a:rPr lang="en" sz="1800">
                <a:solidFill>
                  <a:srgbClr val="FFFFFF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.\venv\Scripts\deactivate</a:t>
            </a:r>
            <a:endParaRPr sz="1800">
              <a:solidFill>
                <a:srgbClr val="FFFFFF"/>
              </a:solidFill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</p:txBody>
      </p:sp>
    </p:spTree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5" name="Shape 1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6" name="Google Shape;1436;p202"/>
          <p:cNvSpPr txBox="1"/>
          <p:nvPr>
            <p:ph type="title"/>
          </p:nvPr>
        </p:nvSpPr>
        <p:spPr>
          <a:xfrm>
            <a:off x="532475" y="2291100"/>
            <a:ext cx="77871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Resources</a:t>
            </a:r>
            <a:endParaRPr/>
          </a:p>
        </p:txBody>
      </p:sp>
    </p:spTree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0" name="Shape 1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1" name="Google Shape;1441;p203"/>
          <p:cNvSpPr txBox="1"/>
          <p:nvPr>
            <p:ph type="title"/>
          </p:nvPr>
        </p:nvSpPr>
        <p:spPr>
          <a:xfrm>
            <a:off x="61825" y="72450"/>
            <a:ext cx="8002500" cy="49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Resources</a:t>
            </a:r>
            <a:endParaRPr/>
          </a:p>
        </p:txBody>
      </p:sp>
      <p:sp>
        <p:nvSpPr>
          <p:cNvPr id="1442" name="Google Shape;1442;p203"/>
          <p:cNvSpPr txBox="1"/>
          <p:nvPr>
            <p:ph idx="1" type="body"/>
          </p:nvPr>
        </p:nvSpPr>
        <p:spPr>
          <a:xfrm>
            <a:off x="2215125" y="107900"/>
            <a:ext cx="70869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000"/>
              <a:t>Git : </a:t>
            </a:r>
            <a:r>
              <a:rPr lang="en" sz="2000" u="sng">
                <a:solidFill>
                  <a:schemeClr val="hlink"/>
                </a:solidFill>
                <a:hlinkClick r:id="rId3"/>
              </a:rPr>
              <a:t>https://github.com/tanlull/python-django-api</a:t>
            </a:r>
            <a:endParaRPr sz="2000"/>
          </a:p>
        </p:txBody>
      </p:sp>
      <p:sp>
        <p:nvSpPr>
          <p:cNvPr id="1443" name="Google Shape;1443;p203"/>
          <p:cNvSpPr txBox="1"/>
          <p:nvPr/>
        </p:nvSpPr>
        <p:spPr>
          <a:xfrm>
            <a:off x="177075" y="807975"/>
            <a:ext cx="2933100" cy="7524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python -m venv venv</a:t>
            </a:r>
            <a:endParaRPr sz="1300">
              <a:solidFill>
                <a:srgbClr val="FFFFFF"/>
              </a:solidFill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.\venv\Scripts\activate</a:t>
            </a:r>
            <a:endParaRPr sz="1300">
              <a:solidFill>
                <a:srgbClr val="FFFFFF"/>
              </a:solidFill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</p:txBody>
      </p:sp>
      <p:sp>
        <p:nvSpPr>
          <p:cNvPr id="1444" name="Google Shape;1444;p203"/>
          <p:cNvSpPr txBox="1"/>
          <p:nvPr/>
        </p:nvSpPr>
        <p:spPr>
          <a:xfrm>
            <a:off x="3597225" y="807975"/>
            <a:ext cx="5068200" cy="16464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pip install flask</a:t>
            </a:r>
            <a:endParaRPr sz="11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pip install mysql-connector-python</a:t>
            </a:r>
            <a:endParaRPr sz="11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pip install django</a:t>
            </a:r>
            <a:endParaRPr sz="11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pip install djangorestframework</a:t>
            </a:r>
            <a:endParaRPr sz="11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pip install django-cors-headers</a:t>
            </a:r>
            <a:endParaRPr sz="11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# </a:t>
            </a:r>
            <a:r>
              <a:rPr lang="en" sz="1100" u="sng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https://www.lfd.uci.edu/~gohlke/pythonlibs/#mysqlclient</a:t>
            </a:r>
            <a:endParaRPr sz="11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pip install mysqlclient-1.4.6-cp38-cp38-win32.whl</a:t>
            </a:r>
            <a:endParaRPr sz="11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445" name="Google Shape;1445;p203"/>
          <p:cNvSpPr txBox="1"/>
          <p:nvPr/>
        </p:nvSpPr>
        <p:spPr>
          <a:xfrm>
            <a:off x="1034825" y="3384700"/>
            <a:ext cx="5409300" cy="15150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django-admin startproject PythonDjango</a:t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cd </a:t>
            </a:r>
            <a:r>
              <a:rPr lang="en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PythonDjango</a:t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python manage.py startapp countries</a:t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python manage.py migrate</a:t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python manage.py runserver</a:t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5"/>
          <p:cNvSpPr txBox="1"/>
          <p:nvPr>
            <p:ph type="title"/>
          </p:nvPr>
        </p:nvSpPr>
        <p:spPr>
          <a:xfrm>
            <a:off x="147050" y="0"/>
            <a:ext cx="85206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Install : developer -&gt; next -&gt; next</a:t>
            </a:r>
            <a:endParaRPr/>
          </a:p>
        </p:txBody>
      </p:sp>
      <p:pic>
        <p:nvPicPr>
          <p:cNvPr id="234" name="Google Shape;23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2725" y="851425"/>
            <a:ext cx="5474947" cy="4131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8"/>
          <p:cNvSpPr txBox="1"/>
          <p:nvPr>
            <p:ph type="title"/>
          </p:nvPr>
        </p:nvSpPr>
        <p:spPr>
          <a:xfrm>
            <a:off x="147050" y="0"/>
            <a:ext cx="85206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Slide URL :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https://tinyurl.com/RAOT-API</a:t>
            </a:r>
            <a:endParaRPr/>
          </a:p>
        </p:txBody>
      </p:sp>
      <p:pic>
        <p:nvPicPr>
          <p:cNvPr id="109" name="Google Shape;109;p18"/>
          <p:cNvPicPr preferRelativeResize="0"/>
          <p:nvPr/>
        </p:nvPicPr>
        <p:blipFill rotWithShape="1">
          <a:blip r:embed="rId4">
            <a:alphaModFix/>
          </a:blip>
          <a:srcRect b="5513" l="4868" r="6289" t="4405"/>
          <a:stretch/>
        </p:blipFill>
        <p:spPr>
          <a:xfrm>
            <a:off x="2079675" y="569050"/>
            <a:ext cx="4462650" cy="4524925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6"/>
          <p:cNvSpPr txBox="1"/>
          <p:nvPr>
            <p:ph type="title"/>
          </p:nvPr>
        </p:nvSpPr>
        <p:spPr>
          <a:xfrm>
            <a:off x="147050" y="0"/>
            <a:ext cx="85206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Legacy</a:t>
            </a:r>
            <a:endParaRPr/>
          </a:p>
        </p:txBody>
      </p:sp>
      <p:pic>
        <p:nvPicPr>
          <p:cNvPr id="240" name="Google Shape;24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2200" y="859800"/>
            <a:ext cx="5474947" cy="4131299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7"/>
          <p:cNvSpPr txBox="1"/>
          <p:nvPr>
            <p:ph type="title"/>
          </p:nvPr>
        </p:nvSpPr>
        <p:spPr>
          <a:xfrm>
            <a:off x="147050" y="0"/>
            <a:ext cx="85206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DB GUI : </a:t>
            </a:r>
            <a:r>
              <a:rPr lang="en"/>
              <a:t>DBeaver Community</a:t>
            </a:r>
            <a:endParaRPr/>
          </a:p>
        </p:txBody>
      </p:sp>
      <p:pic>
        <p:nvPicPr>
          <p:cNvPr id="246" name="Google Shape;24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2000" y="774325"/>
            <a:ext cx="6754266" cy="41313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8"/>
          <p:cNvSpPr txBox="1"/>
          <p:nvPr>
            <p:ph type="title"/>
          </p:nvPr>
        </p:nvSpPr>
        <p:spPr>
          <a:xfrm>
            <a:off x="147050" y="0"/>
            <a:ext cx="85206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Download &amp; Install</a:t>
            </a:r>
            <a:endParaRPr/>
          </a:p>
        </p:txBody>
      </p:sp>
      <p:pic>
        <p:nvPicPr>
          <p:cNvPr id="252" name="Google Shape;25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1800" y="809950"/>
            <a:ext cx="5685275" cy="4289874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9"/>
          <p:cNvSpPr txBox="1"/>
          <p:nvPr>
            <p:ph type="title"/>
          </p:nvPr>
        </p:nvSpPr>
        <p:spPr>
          <a:xfrm>
            <a:off x="181925" y="17647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 Python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0"/>
          <p:cNvSpPr txBox="1"/>
          <p:nvPr>
            <p:ph type="title"/>
          </p:nvPr>
        </p:nvSpPr>
        <p:spPr>
          <a:xfrm>
            <a:off x="532475" y="2291100"/>
            <a:ext cx="77871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Types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1"/>
          <p:cNvSpPr txBox="1"/>
          <p:nvPr>
            <p:ph type="title"/>
          </p:nvPr>
        </p:nvSpPr>
        <p:spPr>
          <a:xfrm>
            <a:off x="-75" y="-88500"/>
            <a:ext cx="8002500" cy="49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Python Variables</a:t>
            </a:r>
            <a:endParaRPr/>
          </a:p>
        </p:txBody>
      </p:sp>
      <p:pic>
        <p:nvPicPr>
          <p:cNvPr id="268" name="Google Shape;268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825" y="902938"/>
            <a:ext cx="7257075" cy="3794425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41"/>
          <p:cNvSpPr txBox="1"/>
          <p:nvPr/>
        </p:nvSpPr>
        <p:spPr>
          <a:xfrm>
            <a:off x="87450" y="4697375"/>
            <a:ext cx="5038500" cy="2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</a:t>
            </a:r>
            <a:r>
              <a:rPr lang="en"/>
              <a:t>: datacamp.com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2"/>
          <p:cNvSpPr txBox="1"/>
          <p:nvPr>
            <p:ph type="title"/>
          </p:nvPr>
        </p:nvSpPr>
        <p:spPr>
          <a:xfrm>
            <a:off x="-75" y="-88500"/>
            <a:ext cx="8002500" cy="49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Print</a:t>
            </a:r>
            <a:endParaRPr/>
          </a:p>
        </p:txBody>
      </p:sp>
      <p:sp>
        <p:nvSpPr>
          <p:cNvPr id="275" name="Google Shape;275;p42"/>
          <p:cNvSpPr txBox="1"/>
          <p:nvPr/>
        </p:nvSpPr>
        <p:spPr>
          <a:xfrm>
            <a:off x="2075175" y="1413050"/>
            <a:ext cx="4069500" cy="5166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Kanit"/>
                <a:ea typeface="Kanit"/>
                <a:cs typeface="Kanit"/>
                <a:sym typeface="Kanit"/>
              </a:rPr>
              <a:t>print("Hello Thailand");</a:t>
            </a:r>
            <a:endParaRPr sz="1800">
              <a:latin typeface="Kanit"/>
              <a:ea typeface="Kanit"/>
              <a:cs typeface="Kanit"/>
              <a:sym typeface="Kanit"/>
            </a:endParaRPr>
          </a:p>
        </p:txBody>
      </p:sp>
      <p:pic>
        <p:nvPicPr>
          <p:cNvPr id="276" name="Google Shape;276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09125" y="3760625"/>
            <a:ext cx="2895600" cy="9715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77" name="Google Shape;277;p42"/>
          <p:cNvSpPr txBox="1"/>
          <p:nvPr/>
        </p:nvSpPr>
        <p:spPr>
          <a:xfrm>
            <a:off x="3156325" y="3099025"/>
            <a:ext cx="1801200" cy="4284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python Hello.py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78" name="Google Shape;278;p42"/>
          <p:cNvSpPr txBox="1"/>
          <p:nvPr/>
        </p:nvSpPr>
        <p:spPr>
          <a:xfrm>
            <a:off x="3391850" y="997250"/>
            <a:ext cx="1138800" cy="4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FF"/>
                </a:solidFill>
                <a:latin typeface="Comfortaa"/>
                <a:ea typeface="Comfortaa"/>
                <a:cs typeface="Comfortaa"/>
                <a:sym typeface="Comfortaa"/>
              </a:rPr>
              <a:t>Hello.py</a:t>
            </a:r>
            <a:endParaRPr b="1">
              <a:solidFill>
                <a:srgbClr val="0000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3"/>
          <p:cNvSpPr txBox="1"/>
          <p:nvPr>
            <p:ph type="title"/>
          </p:nvPr>
        </p:nvSpPr>
        <p:spPr>
          <a:xfrm>
            <a:off x="147050" y="0"/>
            <a:ext cx="85206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Primitive type</a:t>
            </a:r>
            <a:endParaRPr/>
          </a:p>
        </p:txBody>
      </p:sp>
      <p:sp>
        <p:nvSpPr>
          <p:cNvPr id="284" name="Google Shape;284;p43"/>
          <p:cNvSpPr txBox="1"/>
          <p:nvPr/>
        </p:nvSpPr>
        <p:spPr>
          <a:xfrm>
            <a:off x="557175" y="707400"/>
            <a:ext cx="3673800" cy="4250400"/>
          </a:xfrm>
          <a:prstGeom prst="rect">
            <a:avLst/>
          </a:prstGeom>
          <a:solidFill>
            <a:srgbClr val="CFE2F3"/>
          </a:solidFill>
          <a:ln cap="flat" cmpd="sng" w="2857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Kanit"/>
                <a:ea typeface="Kanit"/>
                <a:cs typeface="Kanit"/>
                <a:sym typeface="Kanit"/>
              </a:rPr>
              <a:t>a = 150</a:t>
            </a:r>
            <a:endParaRPr sz="1800"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Kanit"/>
                <a:ea typeface="Kanit"/>
                <a:cs typeface="Kanit"/>
                <a:sym typeface="Kanit"/>
              </a:rPr>
              <a:t>a= a+20</a:t>
            </a:r>
            <a:endParaRPr sz="1800"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Kanit"/>
                <a:ea typeface="Kanit"/>
                <a:cs typeface="Kanit"/>
                <a:sym typeface="Kanit"/>
              </a:rPr>
              <a:t>print(type(a))</a:t>
            </a:r>
            <a:endParaRPr sz="1800"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Kanit"/>
                <a:ea typeface="Kanit"/>
                <a:cs typeface="Kanit"/>
                <a:sym typeface="Kanit"/>
              </a:rPr>
              <a:t>print (a)</a:t>
            </a:r>
            <a:endParaRPr sz="1800"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Kanit"/>
                <a:ea typeface="Kanit"/>
                <a:cs typeface="Kanit"/>
                <a:sym typeface="Kanit"/>
              </a:rPr>
              <a:t>b = 1.43</a:t>
            </a:r>
            <a:endParaRPr sz="1800"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Kanit"/>
                <a:ea typeface="Kanit"/>
                <a:cs typeface="Kanit"/>
                <a:sym typeface="Kanit"/>
              </a:rPr>
              <a:t>a = a + b</a:t>
            </a:r>
            <a:endParaRPr sz="1800"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Kanit"/>
                <a:ea typeface="Kanit"/>
                <a:cs typeface="Kanit"/>
                <a:sym typeface="Kanit"/>
              </a:rPr>
              <a:t>print(type(a))</a:t>
            </a:r>
            <a:endParaRPr sz="1800"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Kanit"/>
                <a:ea typeface="Kanit"/>
                <a:cs typeface="Kanit"/>
                <a:sym typeface="Kanit"/>
              </a:rPr>
              <a:t>print (a)</a:t>
            </a:r>
            <a:endParaRPr sz="1800"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Kanit"/>
                <a:ea typeface="Kanit"/>
                <a:cs typeface="Kanit"/>
                <a:sym typeface="Kanit"/>
              </a:rPr>
              <a:t>print("a="+str(a)+",b="+str(b))</a:t>
            </a:r>
            <a:endParaRPr sz="1800"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Kanit"/>
              <a:ea typeface="Kanit"/>
              <a:cs typeface="Kanit"/>
              <a:sym typeface="Kanit"/>
            </a:endParaRPr>
          </a:p>
        </p:txBody>
      </p:sp>
      <p:pic>
        <p:nvPicPr>
          <p:cNvPr id="285" name="Google Shape;285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3750" y="826500"/>
            <a:ext cx="3044589" cy="41313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4"/>
          <p:cNvSpPr txBox="1"/>
          <p:nvPr>
            <p:ph type="title"/>
          </p:nvPr>
        </p:nvSpPr>
        <p:spPr>
          <a:xfrm>
            <a:off x="147050" y="0"/>
            <a:ext cx="85206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Complex Type</a:t>
            </a:r>
            <a:endParaRPr/>
          </a:p>
        </p:txBody>
      </p:sp>
      <p:sp>
        <p:nvSpPr>
          <p:cNvPr id="291" name="Google Shape;291;p44"/>
          <p:cNvSpPr txBox="1"/>
          <p:nvPr/>
        </p:nvSpPr>
        <p:spPr>
          <a:xfrm>
            <a:off x="2172075" y="880125"/>
            <a:ext cx="4069500" cy="11586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Kanit"/>
                <a:ea typeface="Kanit"/>
                <a:cs typeface="Kanit"/>
                <a:sym typeface="Kanit"/>
              </a:rPr>
              <a:t>print(type(5+4j))</a:t>
            </a:r>
            <a:endParaRPr sz="1800"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Kanit"/>
                <a:ea typeface="Kanit"/>
                <a:cs typeface="Kanit"/>
                <a:sym typeface="Kanit"/>
              </a:rPr>
              <a:t>j=4</a:t>
            </a:r>
            <a:endParaRPr sz="1800"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Kanit"/>
                <a:ea typeface="Kanit"/>
                <a:cs typeface="Kanit"/>
                <a:sym typeface="Kanit"/>
              </a:rPr>
              <a:t>print(type(j))</a:t>
            </a:r>
            <a:endParaRPr sz="1800">
              <a:latin typeface="Kanit"/>
              <a:ea typeface="Kanit"/>
              <a:cs typeface="Kanit"/>
              <a:sym typeface="Kanit"/>
            </a:endParaRPr>
          </a:p>
        </p:txBody>
      </p:sp>
      <p:pic>
        <p:nvPicPr>
          <p:cNvPr id="292" name="Google Shape;29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3100" y="2925925"/>
            <a:ext cx="2428875" cy="17811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5"/>
          <p:cNvSpPr txBox="1"/>
          <p:nvPr>
            <p:ph type="title"/>
          </p:nvPr>
        </p:nvSpPr>
        <p:spPr>
          <a:xfrm>
            <a:off x="147050" y="0"/>
            <a:ext cx="85206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Complex : </a:t>
            </a:r>
            <a:r>
              <a:rPr lang="en"/>
              <a:t>Binary </a:t>
            </a:r>
            <a:r>
              <a:rPr lang="en"/>
              <a:t>Octal</a:t>
            </a:r>
            <a:r>
              <a:rPr lang="en"/>
              <a:t> Hexa</a:t>
            </a:r>
            <a:endParaRPr/>
          </a:p>
        </p:txBody>
      </p:sp>
      <p:sp>
        <p:nvSpPr>
          <p:cNvPr id="298" name="Google Shape;298;p45"/>
          <p:cNvSpPr txBox="1"/>
          <p:nvPr/>
        </p:nvSpPr>
        <p:spPr>
          <a:xfrm>
            <a:off x="468325" y="863975"/>
            <a:ext cx="4069500" cy="37548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Kanit"/>
                <a:ea typeface="Kanit"/>
                <a:cs typeface="Kanit"/>
                <a:sym typeface="Kanit"/>
              </a:rPr>
              <a:t>d = 0b1011 </a:t>
            </a:r>
            <a:r>
              <a:rPr lang="en" sz="1800">
                <a:solidFill>
                  <a:srgbClr val="999999"/>
                </a:solidFill>
                <a:latin typeface="Kanit"/>
                <a:ea typeface="Kanit"/>
                <a:cs typeface="Kanit"/>
                <a:sym typeface="Kanit"/>
              </a:rPr>
              <a:t>#ประกาศตัวเลขฐาน 2</a:t>
            </a:r>
            <a:endParaRPr sz="1800"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Kanit"/>
                <a:ea typeface="Kanit"/>
                <a:cs typeface="Kanit"/>
                <a:sym typeface="Kanit"/>
              </a:rPr>
              <a:t>print(d) </a:t>
            </a:r>
            <a:r>
              <a:rPr lang="en" sz="1800">
                <a:solidFill>
                  <a:srgbClr val="999999"/>
                </a:solidFill>
                <a:latin typeface="Kanit"/>
                <a:ea typeface="Kanit"/>
                <a:cs typeface="Kanit"/>
                <a:sym typeface="Kanit"/>
              </a:rPr>
              <a:t>##แสดงค่า d ที่เป็นเลขฐาน 2</a:t>
            </a:r>
            <a:endParaRPr sz="1800"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Kanit"/>
                <a:ea typeface="Kanit"/>
                <a:cs typeface="Kanit"/>
                <a:sym typeface="Kanit"/>
              </a:rPr>
              <a:t>print(bin(11))</a:t>
            </a:r>
            <a:endParaRPr sz="1800"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Kanit"/>
                <a:ea typeface="Kanit"/>
                <a:cs typeface="Kanit"/>
                <a:sym typeface="Kanit"/>
              </a:rPr>
              <a:t>e = 0o13 </a:t>
            </a:r>
            <a:r>
              <a:rPr lang="en" sz="1800">
                <a:solidFill>
                  <a:srgbClr val="999999"/>
                </a:solidFill>
                <a:latin typeface="Kanit"/>
                <a:ea typeface="Kanit"/>
                <a:cs typeface="Kanit"/>
                <a:sym typeface="Kanit"/>
              </a:rPr>
              <a:t>#ประกาศตัวเลขฐาน 8</a:t>
            </a:r>
            <a:endParaRPr sz="1800"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Kanit"/>
                <a:ea typeface="Kanit"/>
                <a:cs typeface="Kanit"/>
                <a:sym typeface="Kanit"/>
              </a:rPr>
              <a:t>print(e) </a:t>
            </a:r>
            <a:r>
              <a:rPr lang="en" sz="1800">
                <a:solidFill>
                  <a:srgbClr val="999999"/>
                </a:solidFill>
                <a:latin typeface="Kanit"/>
                <a:ea typeface="Kanit"/>
                <a:cs typeface="Kanit"/>
                <a:sym typeface="Kanit"/>
              </a:rPr>
              <a:t>##แสดงค่า e ที่เป็นเลขฐาน 8</a:t>
            </a:r>
            <a:endParaRPr sz="1800"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Kanit"/>
                <a:ea typeface="Kanit"/>
                <a:cs typeface="Kanit"/>
                <a:sym typeface="Kanit"/>
              </a:rPr>
              <a:t>print(oct(11))</a:t>
            </a:r>
            <a:endParaRPr sz="1800"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Kanit"/>
                <a:ea typeface="Kanit"/>
                <a:cs typeface="Kanit"/>
                <a:sym typeface="Kanit"/>
              </a:rPr>
              <a:t>f = 0xb </a:t>
            </a:r>
            <a:r>
              <a:rPr lang="en" sz="1800">
                <a:solidFill>
                  <a:srgbClr val="999999"/>
                </a:solidFill>
                <a:latin typeface="Kanit"/>
                <a:ea typeface="Kanit"/>
                <a:cs typeface="Kanit"/>
                <a:sym typeface="Kanit"/>
              </a:rPr>
              <a:t>#ประกาศตัวเลขฐาน 16</a:t>
            </a:r>
            <a:endParaRPr sz="1800">
              <a:solidFill>
                <a:srgbClr val="999999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Kanit"/>
                <a:ea typeface="Kanit"/>
                <a:cs typeface="Kanit"/>
                <a:sym typeface="Kanit"/>
              </a:rPr>
              <a:t>print(f) </a:t>
            </a:r>
            <a:r>
              <a:rPr lang="en" sz="1800">
                <a:solidFill>
                  <a:srgbClr val="999999"/>
                </a:solidFill>
                <a:latin typeface="Kanit"/>
                <a:ea typeface="Kanit"/>
                <a:cs typeface="Kanit"/>
                <a:sym typeface="Kanit"/>
              </a:rPr>
              <a:t>##แสดงค่า f ที่เป็นเลขฐาน 16</a:t>
            </a:r>
            <a:endParaRPr sz="1800"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Kanit"/>
                <a:ea typeface="Kanit"/>
                <a:cs typeface="Kanit"/>
                <a:sym typeface="Kanit"/>
              </a:rPr>
              <a:t>print(hex(11))</a:t>
            </a:r>
            <a:endParaRPr sz="1800"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Kanit"/>
              <a:ea typeface="Kanit"/>
              <a:cs typeface="Kanit"/>
              <a:sym typeface="Kanit"/>
            </a:endParaRPr>
          </a:p>
        </p:txBody>
      </p:sp>
      <p:pic>
        <p:nvPicPr>
          <p:cNvPr id="299" name="Google Shape;29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50475" y="803038"/>
            <a:ext cx="3743325" cy="38766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9"/>
          <p:cNvSpPr txBox="1"/>
          <p:nvPr>
            <p:ph type="title"/>
          </p:nvPr>
        </p:nvSpPr>
        <p:spPr>
          <a:xfrm>
            <a:off x="63300" y="-89125"/>
            <a:ext cx="5970300" cy="30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A little bit about me !</a:t>
            </a:r>
            <a:endParaRPr sz="3000"/>
          </a:p>
        </p:txBody>
      </p:sp>
      <p:sp>
        <p:nvSpPr>
          <p:cNvPr id="115" name="Google Shape;115;p19"/>
          <p:cNvSpPr txBox="1"/>
          <p:nvPr>
            <p:ph idx="1" type="body"/>
          </p:nvPr>
        </p:nvSpPr>
        <p:spPr>
          <a:xfrm>
            <a:off x="0" y="396513"/>
            <a:ext cx="9144000" cy="467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Education</a:t>
            </a:r>
            <a:endParaRPr sz="20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-336550" lvl="1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Kanit"/>
              <a:buChar char="○"/>
            </a:pPr>
            <a:r>
              <a:rPr lang="en" sz="1700" u="sng">
                <a:solidFill>
                  <a:schemeClr val="hlink"/>
                </a:solidFill>
                <a:latin typeface="Kanit"/>
                <a:ea typeface="Kanit"/>
                <a:cs typeface="Kanit"/>
                <a:sym typeface="Kanit"/>
                <a:hlinkClick r:id="rId3"/>
              </a:rPr>
              <a:t>Doctor of Engineering (Software System Engineering, KMUTNB)</a:t>
            </a:r>
            <a:endParaRPr sz="1700">
              <a:latin typeface="Kanit"/>
              <a:ea typeface="Kanit"/>
              <a:cs typeface="Kanit"/>
              <a:sym typeface="Kanit"/>
            </a:endParaRPr>
          </a:p>
          <a:p>
            <a:pPr indent="-336550" lvl="1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Kanit"/>
              <a:buChar char="○"/>
            </a:pPr>
            <a:r>
              <a:rPr lang="en" sz="1700" u="sng">
                <a:solidFill>
                  <a:schemeClr val="hlink"/>
                </a:solidFill>
                <a:latin typeface="Kanit"/>
                <a:ea typeface="Kanit"/>
                <a:cs typeface="Kanit"/>
                <a:sym typeface="Kanit"/>
                <a:hlinkClick r:id="rId4"/>
              </a:rPr>
              <a:t>Research works at RWTH University Aachen, Germany</a:t>
            </a:r>
            <a:endParaRPr sz="1700"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Professional Certificates</a:t>
            </a:r>
            <a:endParaRPr sz="20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>
                <a:latin typeface="Kanit"/>
                <a:ea typeface="Kanit"/>
                <a:cs typeface="Kanit"/>
                <a:sym typeface="Kanit"/>
              </a:rPr>
              <a:t>Data Engineering Professional Certification (RapidMiner)</a:t>
            </a:r>
            <a:endParaRPr sz="1700">
              <a:latin typeface="Kanit"/>
              <a:ea typeface="Kanit"/>
              <a:cs typeface="Kanit"/>
              <a:sym typeface="Kanit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>
                <a:latin typeface="Kanit"/>
                <a:ea typeface="Kanit"/>
                <a:cs typeface="Kanit"/>
                <a:sym typeface="Kanit"/>
              </a:rPr>
              <a:t>Machine Learning Professional Certification (RapidMiner)</a:t>
            </a:r>
            <a:endParaRPr sz="1700">
              <a:latin typeface="Kanit"/>
              <a:ea typeface="Kanit"/>
              <a:cs typeface="Kanit"/>
              <a:sym typeface="Kanit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>
                <a:latin typeface="Kanit"/>
                <a:ea typeface="Kanit"/>
                <a:cs typeface="Kanit"/>
                <a:sym typeface="Kanit"/>
              </a:rPr>
              <a:t>Applications &amp; Use Cases Professional Certification (RapidMiner)</a:t>
            </a:r>
            <a:endParaRPr sz="1700">
              <a:latin typeface="Kanit"/>
              <a:ea typeface="Kanit"/>
              <a:cs typeface="Kanit"/>
              <a:sym typeface="Kanit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>
                <a:latin typeface="Kanit"/>
                <a:ea typeface="Kanit"/>
                <a:cs typeface="Kanit"/>
                <a:sym typeface="Kanit"/>
              </a:rPr>
              <a:t>Sun Certified Java Programmer (SCJP) </a:t>
            </a:r>
            <a:endParaRPr sz="1700"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Work Experiences</a:t>
            </a:r>
            <a:endParaRPr sz="17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-3365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Kanit"/>
              <a:buChar char="●"/>
            </a:pPr>
            <a:r>
              <a:rPr lang="en" sz="1700">
                <a:latin typeface="Kanit"/>
                <a:ea typeface="Kanit"/>
                <a:cs typeface="Kanit"/>
                <a:sym typeface="Kanit"/>
              </a:rPr>
              <a:t>Database : </a:t>
            </a:r>
            <a:r>
              <a:rPr lang="en" sz="1700">
                <a:solidFill>
                  <a:srgbClr val="000000"/>
                </a:solidFill>
                <a:latin typeface="Kanit"/>
                <a:ea typeface="Kanit"/>
                <a:cs typeface="Kanit"/>
                <a:sym typeface="Kanit"/>
              </a:rPr>
              <a:t>Oracle, MySQL, Postgres, Elasticsearch</a:t>
            </a:r>
            <a:endParaRPr sz="1700">
              <a:solidFill>
                <a:srgbClr val="000000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-3365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Kanit"/>
              <a:buChar char="●"/>
            </a:pPr>
            <a:r>
              <a:rPr lang="en" sz="1700">
                <a:latin typeface="Kanit"/>
                <a:ea typeface="Kanit"/>
                <a:cs typeface="Kanit"/>
                <a:sym typeface="Kanit"/>
              </a:rPr>
              <a:t>Backend </a:t>
            </a:r>
            <a:r>
              <a:rPr lang="en" sz="1700">
                <a:solidFill>
                  <a:srgbClr val="666666"/>
                </a:solidFill>
                <a:latin typeface="Kanit"/>
                <a:ea typeface="Kanit"/>
                <a:cs typeface="Kanit"/>
                <a:sym typeface="Kanit"/>
              </a:rPr>
              <a:t>Developer</a:t>
            </a:r>
            <a:r>
              <a:rPr lang="en" sz="1700">
                <a:solidFill>
                  <a:srgbClr val="000000"/>
                </a:solidFill>
                <a:latin typeface="Kanit"/>
                <a:ea typeface="Kanit"/>
                <a:cs typeface="Kanit"/>
                <a:sym typeface="Kanit"/>
              </a:rPr>
              <a:t>: Java, Python, PHP, NodeJS</a:t>
            </a:r>
            <a:endParaRPr sz="1700">
              <a:solidFill>
                <a:srgbClr val="000000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-3365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Kanit"/>
              <a:buChar char="●"/>
            </a:pPr>
            <a:r>
              <a:rPr lang="en" sz="1700">
                <a:latin typeface="Kanit"/>
                <a:ea typeface="Kanit"/>
                <a:cs typeface="Kanit"/>
                <a:sym typeface="Kanit"/>
              </a:rPr>
              <a:t>Frontend Dev. : </a:t>
            </a:r>
            <a:r>
              <a:rPr lang="en" sz="1700">
                <a:solidFill>
                  <a:srgbClr val="000000"/>
                </a:solidFill>
                <a:latin typeface="Kanit"/>
                <a:ea typeface="Kanit"/>
                <a:cs typeface="Kanit"/>
                <a:sym typeface="Kanit"/>
              </a:rPr>
              <a:t>Vue.js</a:t>
            </a:r>
            <a:endParaRPr sz="1700">
              <a:solidFill>
                <a:srgbClr val="000000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-3365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Kanit"/>
              <a:buChar char="●"/>
            </a:pPr>
            <a:r>
              <a:rPr lang="en" sz="1700">
                <a:latin typeface="Kanit"/>
                <a:ea typeface="Kanit"/>
                <a:cs typeface="Kanit"/>
                <a:sym typeface="Kanit"/>
              </a:rPr>
              <a:t>Data Visualization : </a:t>
            </a:r>
            <a:r>
              <a:rPr lang="en" sz="1700">
                <a:solidFill>
                  <a:srgbClr val="000000"/>
                </a:solidFill>
                <a:latin typeface="Kanit"/>
                <a:ea typeface="Kanit"/>
                <a:cs typeface="Kanit"/>
                <a:sym typeface="Kanit"/>
              </a:rPr>
              <a:t>Tableau </a:t>
            </a:r>
            <a:endParaRPr sz="1700">
              <a:solidFill>
                <a:srgbClr val="000000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-3365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>
                <a:latin typeface="Kanit"/>
                <a:ea typeface="Kanit"/>
                <a:cs typeface="Kanit"/>
                <a:sym typeface="Kanit"/>
              </a:rPr>
              <a:t>Smart Solutions : Video Analytics, IoTs, Connectivity (LoRaWan/NB-IoT) , AI/ML </a:t>
            </a:r>
            <a:endParaRPr sz="1700">
              <a:latin typeface="Kanit"/>
              <a:ea typeface="Kanit"/>
              <a:cs typeface="Kanit"/>
              <a:sym typeface="Kanit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700">
              <a:latin typeface="Kanit"/>
              <a:ea typeface="Kanit"/>
              <a:cs typeface="Kanit"/>
              <a:sym typeface="Kanit"/>
            </a:endParaRPr>
          </a:p>
        </p:txBody>
      </p:sp>
      <p:pic>
        <p:nvPicPr>
          <p:cNvPr id="116" name="Google Shape;116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13550" y="2247115"/>
            <a:ext cx="1488400" cy="13452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25150" y="1031148"/>
            <a:ext cx="1488400" cy="14559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713550" y="802100"/>
            <a:ext cx="1430450" cy="139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254125" y="2941236"/>
            <a:ext cx="1430450" cy="8158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6"/>
          <p:cNvSpPr txBox="1"/>
          <p:nvPr>
            <p:ph type="title"/>
          </p:nvPr>
        </p:nvSpPr>
        <p:spPr>
          <a:xfrm>
            <a:off x="147050" y="0"/>
            <a:ext cx="85206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Concat String with Int</a:t>
            </a:r>
            <a:endParaRPr/>
          </a:p>
        </p:txBody>
      </p:sp>
      <p:sp>
        <p:nvSpPr>
          <p:cNvPr id="305" name="Google Shape;305;p46"/>
          <p:cNvSpPr txBox="1"/>
          <p:nvPr/>
        </p:nvSpPr>
        <p:spPr>
          <a:xfrm>
            <a:off x="2091325" y="872050"/>
            <a:ext cx="4069500" cy="18087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Kanit"/>
                <a:ea typeface="Kanit"/>
                <a:cs typeface="Kanit"/>
                <a:sym typeface="Kanit"/>
              </a:rPr>
              <a:t>a = 1;</a:t>
            </a:r>
            <a:endParaRPr sz="1800"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Kanit"/>
                <a:ea typeface="Kanit"/>
                <a:cs typeface="Kanit"/>
                <a:sym typeface="Kanit"/>
              </a:rPr>
              <a:t>b = 2;</a:t>
            </a:r>
            <a:endParaRPr sz="1800"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Kanit"/>
                <a:ea typeface="Kanit"/>
                <a:cs typeface="Kanit"/>
                <a:sym typeface="Kanit"/>
              </a:rPr>
              <a:t>c = a+b;</a:t>
            </a:r>
            <a:endParaRPr sz="1800"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999999"/>
                </a:solidFill>
                <a:latin typeface="Kanit"/>
                <a:ea typeface="Kanit"/>
                <a:cs typeface="Kanit"/>
                <a:sym typeface="Kanit"/>
              </a:rPr>
              <a:t>#Normal string concatenation</a:t>
            </a:r>
            <a:endParaRPr sz="1800">
              <a:solidFill>
                <a:srgbClr val="999999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Kanit"/>
                <a:ea typeface="Kanit"/>
                <a:cs typeface="Kanit"/>
                <a:sym typeface="Kanit"/>
              </a:rPr>
              <a:t>print("sum of", a , "and" , b , "is" , c)</a:t>
            </a:r>
            <a:endParaRPr sz="1800"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Kanit"/>
              <a:ea typeface="Kanit"/>
              <a:cs typeface="Kanit"/>
              <a:sym typeface="Kanit"/>
            </a:endParaRPr>
          </a:p>
        </p:txBody>
      </p:sp>
      <p:pic>
        <p:nvPicPr>
          <p:cNvPr id="306" name="Google Shape;306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2725" y="3398350"/>
            <a:ext cx="4324350" cy="13906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7"/>
          <p:cNvSpPr txBox="1"/>
          <p:nvPr>
            <p:ph type="title"/>
          </p:nvPr>
        </p:nvSpPr>
        <p:spPr>
          <a:xfrm>
            <a:off x="147050" y="0"/>
            <a:ext cx="85206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Concat String with Int (cont)</a:t>
            </a:r>
            <a:endParaRPr/>
          </a:p>
        </p:txBody>
      </p:sp>
      <p:sp>
        <p:nvSpPr>
          <p:cNvPr id="312" name="Google Shape;312;p47"/>
          <p:cNvSpPr txBox="1"/>
          <p:nvPr/>
        </p:nvSpPr>
        <p:spPr>
          <a:xfrm>
            <a:off x="1259650" y="880125"/>
            <a:ext cx="6435300" cy="20934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999999"/>
                </a:solidFill>
                <a:latin typeface="Kanit"/>
                <a:ea typeface="Kanit"/>
                <a:cs typeface="Kanit"/>
                <a:sym typeface="Kanit"/>
              </a:rPr>
              <a:t>#convert variable into str</a:t>
            </a:r>
            <a:endParaRPr sz="1800">
              <a:solidFill>
                <a:srgbClr val="999999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print("sum of "+ str(a) + " and " + str(b) + " is " + str(c))</a:t>
            </a:r>
            <a:endParaRPr sz="18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999999"/>
                </a:solidFill>
                <a:latin typeface="Kanit"/>
                <a:ea typeface="Kanit"/>
                <a:cs typeface="Kanit"/>
                <a:sym typeface="Kanit"/>
              </a:rPr>
              <a:t># if you want to print in tuple way</a:t>
            </a:r>
            <a:endParaRPr sz="1800"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print("Sum of %s and %s is %s "%(a,b,c))</a:t>
            </a:r>
            <a:endParaRPr sz="18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print("Sum of {0} and {1} is  {2} ".format(a,b,c))</a:t>
            </a:r>
            <a:endParaRPr sz="18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Kanit"/>
              <a:ea typeface="Kanit"/>
              <a:cs typeface="Kanit"/>
              <a:sym typeface="Kanit"/>
            </a:endParaRPr>
          </a:p>
        </p:txBody>
      </p:sp>
      <p:pic>
        <p:nvPicPr>
          <p:cNvPr id="313" name="Google Shape;313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9300" y="3180350"/>
            <a:ext cx="5514975" cy="14287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48"/>
          <p:cNvSpPr txBox="1"/>
          <p:nvPr>
            <p:ph type="title"/>
          </p:nvPr>
        </p:nvSpPr>
        <p:spPr>
          <a:xfrm>
            <a:off x="147050" y="0"/>
            <a:ext cx="85206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Concat String with Int (cont)</a:t>
            </a:r>
            <a:endParaRPr/>
          </a:p>
        </p:txBody>
      </p:sp>
      <p:sp>
        <p:nvSpPr>
          <p:cNvPr id="319" name="Google Shape;319;p48"/>
          <p:cNvSpPr txBox="1"/>
          <p:nvPr/>
        </p:nvSpPr>
        <p:spPr>
          <a:xfrm>
            <a:off x="1305513" y="872050"/>
            <a:ext cx="6314400" cy="15987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999999"/>
                </a:solidFill>
                <a:latin typeface="Kanit"/>
                <a:ea typeface="Kanit"/>
                <a:cs typeface="Kanit"/>
                <a:sym typeface="Kanit"/>
              </a:rPr>
              <a:t>#New style string formatting</a:t>
            </a:r>
            <a:endParaRPr i="1" sz="1800">
              <a:solidFill>
                <a:srgbClr val="999999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print("sum of {0} and {1} is {2}".format(a,b,c))</a:t>
            </a:r>
            <a:endParaRPr sz="18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999999"/>
                </a:solidFill>
                <a:latin typeface="Kanit"/>
                <a:ea typeface="Kanit"/>
                <a:cs typeface="Kanit"/>
                <a:sym typeface="Kanit"/>
              </a:rPr>
              <a:t>#in case you want to use repr()</a:t>
            </a:r>
            <a:endParaRPr sz="1800">
              <a:solidFill>
                <a:srgbClr val="999999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print("sum of "+ repr(a) + " and "+ repr(b) + " is "+ repr(c))</a:t>
            </a:r>
            <a:endParaRPr sz="18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Kanit"/>
              <a:ea typeface="Kanit"/>
              <a:cs typeface="Kanit"/>
              <a:sym typeface="Kanit"/>
            </a:endParaRPr>
          </a:p>
        </p:txBody>
      </p:sp>
      <p:pic>
        <p:nvPicPr>
          <p:cNvPr id="320" name="Google Shape;320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6625" y="3107625"/>
            <a:ext cx="5972175" cy="1333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49"/>
          <p:cNvSpPr txBox="1"/>
          <p:nvPr>
            <p:ph type="title"/>
          </p:nvPr>
        </p:nvSpPr>
        <p:spPr>
          <a:xfrm>
            <a:off x="147050" y="0"/>
            <a:ext cx="85206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String</a:t>
            </a:r>
            <a:endParaRPr/>
          </a:p>
        </p:txBody>
      </p:sp>
      <p:sp>
        <p:nvSpPr>
          <p:cNvPr id="326" name="Google Shape;326;p49"/>
          <p:cNvSpPr txBox="1"/>
          <p:nvPr/>
        </p:nvSpPr>
        <p:spPr>
          <a:xfrm>
            <a:off x="372600" y="667025"/>
            <a:ext cx="8398800" cy="20541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str1 = 'This is a literal string'</a:t>
            </a:r>
            <a:r>
              <a:rPr lang="en" sz="1200">
                <a:solidFill>
                  <a:srgbClr val="999999"/>
                </a:solidFill>
                <a:latin typeface="Kanit"/>
                <a:ea typeface="Kanit"/>
                <a:cs typeface="Kanit"/>
                <a:sym typeface="Kanit"/>
              </a:rPr>
              <a:t>#การประกาศตัวแปรแบบ String โดยใช้ Single Quote</a:t>
            </a:r>
            <a:endParaRPr sz="1200">
              <a:solidFill>
                <a:srgbClr val="999999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str2 = "This is another string"</a:t>
            </a:r>
            <a:r>
              <a:rPr lang="en" sz="1200">
                <a:solidFill>
                  <a:srgbClr val="999999"/>
                </a:solidFill>
                <a:latin typeface="Kanit"/>
                <a:ea typeface="Kanit"/>
                <a:cs typeface="Kanit"/>
                <a:sym typeface="Kanit"/>
              </a:rPr>
              <a:t>#การประกาศตัวแปรแบบ String โดยใช้ Double Quote</a:t>
            </a:r>
            <a:endParaRPr sz="12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99999"/>
                </a:solidFill>
                <a:latin typeface="Kanit"/>
                <a:ea typeface="Kanit"/>
                <a:cs typeface="Kanit"/>
                <a:sym typeface="Kanit"/>
              </a:rPr>
              <a:t>#การประกาศตัวแปรแบบ String โดยใช้ Double Quote แบบมี Single Quote ในข้อความ</a:t>
            </a:r>
            <a:endParaRPr sz="12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str3 = "I'm a teacher"</a:t>
            </a:r>
            <a:endParaRPr sz="12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99999"/>
                </a:solidFill>
                <a:latin typeface="Kanit"/>
                <a:ea typeface="Kanit"/>
                <a:cs typeface="Kanit"/>
                <a:sym typeface="Kanit"/>
              </a:rPr>
              <a:t>#การประกาศตัวแปรแบบ String โดยใช้ Single Quote แบบมี Single Quote ในข้อความ</a:t>
            </a:r>
            <a:endParaRPr sz="12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str4 = 'I don\'t like VB'</a:t>
            </a:r>
            <a:endParaRPr sz="12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99999"/>
                </a:solidFill>
                <a:latin typeface="Kanit"/>
                <a:ea typeface="Kanit"/>
                <a:cs typeface="Kanit"/>
                <a:sym typeface="Kanit"/>
              </a:rPr>
              <a:t>#การประกาศตัวแปรแบบ String โดยใช้ Double Quote โดยมีการขึ้นบรรทัดใหม่ ในข้อความตอนประกาศตัวแปร</a:t>
            </a:r>
            <a:endParaRPr sz="12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str5 = "This is an example of \</a:t>
            </a:r>
            <a:endParaRPr sz="12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two lines string"</a:t>
            </a:r>
            <a:endParaRPr sz="12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</p:txBody>
      </p:sp>
      <p:pic>
        <p:nvPicPr>
          <p:cNvPr id="327" name="Google Shape;32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4375" y="2818025"/>
            <a:ext cx="4515249" cy="22660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50"/>
          <p:cNvSpPr txBox="1"/>
          <p:nvPr>
            <p:ph type="title"/>
          </p:nvPr>
        </p:nvSpPr>
        <p:spPr>
          <a:xfrm>
            <a:off x="147050" y="0"/>
            <a:ext cx="85206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List (Array)</a:t>
            </a:r>
            <a:endParaRPr/>
          </a:p>
        </p:txBody>
      </p:sp>
      <p:sp>
        <p:nvSpPr>
          <p:cNvPr id="333" name="Google Shape;333;p50"/>
          <p:cNvSpPr txBox="1"/>
          <p:nvPr/>
        </p:nvSpPr>
        <p:spPr>
          <a:xfrm>
            <a:off x="244125" y="1178875"/>
            <a:ext cx="3946500" cy="38751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fruits = ["banana","papaya",</a:t>
            </a:r>
            <a:endParaRPr sz="18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          "orange","apple","mango"]</a:t>
            </a:r>
            <a:endParaRPr sz="18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print(fruits)</a:t>
            </a:r>
            <a:endParaRPr sz="18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fruits[0] = "test"</a:t>
            </a:r>
            <a:endParaRPr sz="18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print(fruits[0])</a:t>
            </a:r>
            <a:endParaRPr sz="18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print(fruits[1])</a:t>
            </a:r>
            <a:endParaRPr sz="18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print(fruits[-1])</a:t>
            </a:r>
            <a:endParaRPr sz="18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print(fruits[-2])</a:t>
            </a:r>
            <a:endParaRPr sz="18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print(fruits)</a:t>
            </a:r>
            <a:endParaRPr sz="18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999999"/>
                </a:solidFill>
                <a:latin typeface="Kanit"/>
                <a:ea typeface="Kanit"/>
                <a:cs typeface="Kanit"/>
                <a:sym typeface="Kanit"/>
              </a:rPr>
              <a:t>#add data to List</a:t>
            </a:r>
            <a:endParaRPr sz="18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fruits.append('pen')</a:t>
            </a:r>
            <a:endParaRPr sz="18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print(fruits)</a:t>
            </a:r>
            <a:endParaRPr sz="18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</p:txBody>
      </p:sp>
      <p:pic>
        <p:nvPicPr>
          <p:cNvPr id="334" name="Google Shape;334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897525"/>
            <a:ext cx="4434875" cy="22285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35" name="Google Shape;335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58000" y="272475"/>
            <a:ext cx="5409472" cy="71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51"/>
          <p:cNvSpPr txBox="1"/>
          <p:nvPr>
            <p:ph type="title"/>
          </p:nvPr>
        </p:nvSpPr>
        <p:spPr>
          <a:xfrm>
            <a:off x="147050" y="0"/>
            <a:ext cx="85206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Functions</a:t>
            </a:r>
            <a:endParaRPr/>
          </a:p>
        </p:txBody>
      </p:sp>
      <p:sp>
        <p:nvSpPr>
          <p:cNvPr id="341" name="Google Shape;341;p51"/>
          <p:cNvSpPr txBox="1"/>
          <p:nvPr/>
        </p:nvSpPr>
        <p:spPr>
          <a:xfrm>
            <a:off x="702475" y="880125"/>
            <a:ext cx="6936000" cy="17844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a = " Hello Thailand " </a:t>
            </a:r>
            <a:endParaRPr sz="18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b = a.strip() </a:t>
            </a:r>
            <a:r>
              <a:rPr lang="en" sz="1800">
                <a:solidFill>
                  <a:srgbClr val="999999"/>
                </a:solidFill>
                <a:latin typeface="Kanit"/>
                <a:ea typeface="Kanit"/>
                <a:cs typeface="Kanit"/>
                <a:sym typeface="Kanit"/>
              </a:rPr>
              <a:t>#ตัด White Space</a:t>
            </a:r>
            <a:endParaRPr sz="1800">
              <a:solidFill>
                <a:srgbClr val="999999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c = a.count('a') </a:t>
            </a:r>
            <a:r>
              <a:rPr lang="en" sz="1800">
                <a:solidFill>
                  <a:srgbClr val="999999"/>
                </a:solidFill>
                <a:latin typeface="Kanit"/>
                <a:ea typeface="Kanit"/>
                <a:cs typeface="Kanit"/>
                <a:sym typeface="Kanit"/>
              </a:rPr>
              <a:t>#นับว่ามี a กี่ตัวใน 1 คำ</a:t>
            </a:r>
            <a:endParaRPr sz="1800">
              <a:solidFill>
                <a:srgbClr val="999999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999999"/>
                </a:solidFill>
                <a:latin typeface="Kanit"/>
                <a:ea typeface="Kanit"/>
                <a:cs typeface="Kanit"/>
                <a:sym typeface="Kanit"/>
              </a:rPr>
              <a:t>#slicing index เริ่มที่ 0</a:t>
            </a:r>
            <a:endParaRPr sz="1800">
              <a:solidFill>
                <a:srgbClr val="999999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e = a[0:10] </a:t>
            </a:r>
            <a:r>
              <a:rPr lang="en" sz="1800">
                <a:solidFill>
                  <a:srgbClr val="999999"/>
                </a:solidFill>
                <a:latin typeface="Kanit"/>
                <a:ea typeface="Kanit"/>
                <a:cs typeface="Kanit"/>
                <a:sym typeface="Kanit"/>
              </a:rPr>
              <a:t>#เป็นการ slice ตั้งแต่ 0-9 แต่ไม่รวม 10 (exclusion)</a:t>
            </a:r>
            <a:endParaRPr sz="1800">
              <a:solidFill>
                <a:srgbClr val="999999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</p:txBody>
      </p:sp>
      <p:pic>
        <p:nvPicPr>
          <p:cNvPr id="342" name="Google Shape;342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22450" y="2837250"/>
            <a:ext cx="2496050" cy="22413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52"/>
          <p:cNvSpPr txBox="1"/>
          <p:nvPr>
            <p:ph type="title"/>
          </p:nvPr>
        </p:nvSpPr>
        <p:spPr>
          <a:xfrm>
            <a:off x="147050" y="0"/>
            <a:ext cx="85206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Statistic Functions </a:t>
            </a:r>
            <a:endParaRPr/>
          </a:p>
        </p:txBody>
      </p:sp>
      <p:sp>
        <p:nvSpPr>
          <p:cNvPr id="348" name="Google Shape;348;p52"/>
          <p:cNvSpPr txBox="1"/>
          <p:nvPr/>
        </p:nvSpPr>
        <p:spPr>
          <a:xfrm>
            <a:off x="1049675" y="626650"/>
            <a:ext cx="6540300" cy="26808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!pip install statistics</a:t>
            </a:r>
            <a:endParaRPr sz="18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import statistics</a:t>
            </a:r>
            <a:endParaRPr sz="18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l = [15, 18, 2, 36, 12, 78, 5, 6, 9]</a:t>
            </a:r>
            <a:endParaRPr sz="18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print("Sum of l is : "+ str(sum(l)))</a:t>
            </a:r>
            <a:endParaRPr sz="18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print("</a:t>
            </a:r>
            <a:r>
              <a:rPr lang="en" sz="18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Length</a:t>
            </a:r>
            <a:r>
              <a:rPr lang="en" sz="18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 of l is : "+ str(len(l)))</a:t>
            </a:r>
            <a:endParaRPr sz="18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print("Max of l is : "+ str(max(l)))</a:t>
            </a:r>
            <a:endParaRPr sz="18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print("Min of l is : "+ str(min(l)))</a:t>
            </a:r>
            <a:endParaRPr sz="18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print("AVG of l is : "+ str(sum(l) / float(len(l))))</a:t>
            </a:r>
            <a:endParaRPr sz="18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</p:txBody>
      </p:sp>
      <p:pic>
        <p:nvPicPr>
          <p:cNvPr id="349" name="Google Shape;349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2637" y="3675625"/>
            <a:ext cx="3715125" cy="14678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50" name="Google Shape;350;p52"/>
          <p:cNvSpPr/>
          <p:nvPr/>
        </p:nvSpPr>
        <p:spPr>
          <a:xfrm>
            <a:off x="4154225" y="3378438"/>
            <a:ext cx="331200" cy="2262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53"/>
          <p:cNvSpPr txBox="1"/>
          <p:nvPr>
            <p:ph type="title"/>
          </p:nvPr>
        </p:nvSpPr>
        <p:spPr>
          <a:xfrm>
            <a:off x="147050" y="0"/>
            <a:ext cx="85206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Statistic Functions</a:t>
            </a:r>
            <a:endParaRPr/>
          </a:p>
        </p:txBody>
      </p:sp>
      <p:sp>
        <p:nvSpPr>
          <p:cNvPr id="356" name="Google Shape;356;p53"/>
          <p:cNvSpPr txBox="1"/>
          <p:nvPr/>
        </p:nvSpPr>
        <p:spPr>
          <a:xfrm>
            <a:off x="411800" y="880125"/>
            <a:ext cx="8340900" cy="17361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print("ค่าเฉลี่ย (Mean) = "+ str(statistics.mean(l)))</a:t>
            </a:r>
            <a:endParaRPr sz="18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print("ค่าเบี่ยงเบนมาตรฐาน (SD) = "+ str(statistics.stdev(l)))</a:t>
            </a:r>
            <a:endParaRPr sz="18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print("ค่าแปรปรวน (Variance) = "+ str(statistics.variance(l)))</a:t>
            </a:r>
            <a:endParaRPr sz="18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print("ค่าเฉลี่ยของประชากร (Population mean) = "+ str(statistics.pstdev(l)))</a:t>
            </a:r>
            <a:endParaRPr sz="18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print("ส่วนเบี่ยงเบนมาตรฐานของประชากร (Zigma)= "+ str(statistics.pvariance(l)))</a:t>
            </a:r>
            <a:endParaRPr sz="18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</p:txBody>
      </p:sp>
      <p:pic>
        <p:nvPicPr>
          <p:cNvPr id="357" name="Google Shape;357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8775" y="3535700"/>
            <a:ext cx="4648200" cy="10763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58" name="Google Shape;358;p53"/>
          <p:cNvSpPr/>
          <p:nvPr/>
        </p:nvSpPr>
        <p:spPr>
          <a:xfrm>
            <a:off x="3819275" y="2818025"/>
            <a:ext cx="969000" cy="6459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54"/>
          <p:cNvSpPr txBox="1"/>
          <p:nvPr>
            <p:ph type="title"/>
          </p:nvPr>
        </p:nvSpPr>
        <p:spPr>
          <a:xfrm>
            <a:off x="147050" y="0"/>
            <a:ext cx="85206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Tuple -- data cannot be changed</a:t>
            </a:r>
            <a:endParaRPr/>
          </a:p>
        </p:txBody>
      </p:sp>
      <p:sp>
        <p:nvSpPr>
          <p:cNvPr id="364" name="Google Shape;364;p54"/>
          <p:cNvSpPr txBox="1"/>
          <p:nvPr/>
        </p:nvSpPr>
        <p:spPr>
          <a:xfrm>
            <a:off x="88850" y="1360500"/>
            <a:ext cx="4069500" cy="24225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animals = ("monkey","rabbit", "cat", "kangaroo","chicken")</a:t>
            </a:r>
            <a:endParaRPr sz="18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print(animals[0])</a:t>
            </a:r>
            <a:endParaRPr sz="18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print(animals[1])</a:t>
            </a:r>
            <a:endParaRPr sz="18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print(animals[-1])</a:t>
            </a:r>
            <a:endParaRPr sz="18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print(animals[-3])</a:t>
            </a:r>
            <a:endParaRPr sz="18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animals[0] = "test" </a:t>
            </a:r>
            <a:r>
              <a:rPr lang="en" sz="1800">
                <a:solidFill>
                  <a:srgbClr val="999999"/>
                </a:solidFill>
                <a:latin typeface="Kanit"/>
                <a:ea typeface="Kanit"/>
                <a:cs typeface="Kanit"/>
                <a:sym typeface="Kanit"/>
              </a:rPr>
              <a:t>#cannot change</a:t>
            </a:r>
            <a:endParaRPr sz="1800">
              <a:solidFill>
                <a:srgbClr val="999999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</p:txBody>
      </p:sp>
      <p:pic>
        <p:nvPicPr>
          <p:cNvPr id="365" name="Google Shape;365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8200" y="1597638"/>
            <a:ext cx="4438625" cy="203718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66" name="Google Shape;366;p54"/>
          <p:cNvSpPr/>
          <p:nvPr/>
        </p:nvSpPr>
        <p:spPr>
          <a:xfrm>
            <a:off x="4232700" y="2470825"/>
            <a:ext cx="339300" cy="435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55"/>
          <p:cNvSpPr txBox="1"/>
          <p:nvPr>
            <p:ph type="title"/>
          </p:nvPr>
        </p:nvSpPr>
        <p:spPr>
          <a:xfrm>
            <a:off x="147050" y="0"/>
            <a:ext cx="85206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Dictionary</a:t>
            </a:r>
            <a:endParaRPr/>
          </a:p>
        </p:txBody>
      </p:sp>
      <p:sp>
        <p:nvSpPr>
          <p:cNvPr id="372" name="Google Shape;372;p55"/>
          <p:cNvSpPr txBox="1"/>
          <p:nvPr/>
        </p:nvSpPr>
        <p:spPr>
          <a:xfrm>
            <a:off x="460250" y="707400"/>
            <a:ext cx="4320000" cy="40329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data = {</a:t>
            </a:r>
            <a:endParaRPr sz="18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'day':['1/1/2018','2/1/2018','3/1/2018'],</a:t>
            </a:r>
            <a:endParaRPr sz="18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'temp':[20,10,15],</a:t>
            </a:r>
            <a:endParaRPr sz="18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'event':['cold','cold','cold']</a:t>
            </a:r>
            <a:endParaRPr sz="18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} </a:t>
            </a:r>
            <a:r>
              <a:rPr lang="en" sz="1800">
                <a:solidFill>
                  <a:srgbClr val="666666"/>
                </a:solidFill>
                <a:latin typeface="Kanit"/>
                <a:ea typeface="Kanit"/>
                <a:cs typeface="Kanit"/>
                <a:sym typeface="Kanit"/>
              </a:rPr>
              <a:t>#สร้างข้อมูล</a:t>
            </a:r>
            <a:endParaRPr sz="1800">
              <a:solidFill>
                <a:srgbClr val="666666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print(data['day'])</a:t>
            </a:r>
            <a:endParaRPr sz="18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  <a:latin typeface="Kanit"/>
                <a:ea typeface="Kanit"/>
                <a:cs typeface="Kanit"/>
                <a:sym typeface="Kanit"/>
              </a:rPr>
              <a:t>#เพิ่มข้อมูล</a:t>
            </a:r>
            <a:endParaRPr sz="18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data['x']=[1,2,3]</a:t>
            </a:r>
            <a:endParaRPr sz="18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print(data)</a:t>
            </a:r>
            <a:endParaRPr sz="18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5114" y="203825"/>
            <a:ext cx="1443320" cy="2611999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25" name="Google Shape;125;p20"/>
          <p:cNvPicPr preferRelativeResize="0"/>
          <p:nvPr/>
        </p:nvPicPr>
        <p:blipFill rotWithShape="1">
          <a:blip r:embed="rId4">
            <a:alphaModFix/>
          </a:blip>
          <a:srcRect b="42843" l="0" r="0" t="23020"/>
          <a:stretch/>
        </p:blipFill>
        <p:spPr>
          <a:xfrm>
            <a:off x="109175" y="3208425"/>
            <a:ext cx="8419872" cy="1755724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26" name="Google Shape;126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2463" y="412065"/>
            <a:ext cx="3927325" cy="261201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27" name="Google Shape;127;p20"/>
          <p:cNvSpPr txBox="1"/>
          <p:nvPr/>
        </p:nvSpPr>
        <p:spPr>
          <a:xfrm>
            <a:off x="-90987" y="90725"/>
            <a:ext cx="53646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Kanit"/>
                <a:ea typeface="Kanit"/>
                <a:cs typeface="Kanit"/>
                <a:sym typeface="Kanit"/>
              </a:rPr>
              <a:t>Prof. Dr. Horst Lichter, RWTH Aachen, Germany</a:t>
            </a:r>
            <a:endParaRPr sz="1800">
              <a:latin typeface="Kanit"/>
              <a:ea typeface="Kanit"/>
              <a:cs typeface="Kanit"/>
              <a:sym typeface="Kanit"/>
            </a:endParaRPr>
          </a:p>
        </p:txBody>
      </p:sp>
      <p:sp>
        <p:nvSpPr>
          <p:cNvPr id="128" name="Google Shape;128;p20"/>
          <p:cNvSpPr txBox="1"/>
          <p:nvPr/>
        </p:nvSpPr>
        <p:spPr>
          <a:xfrm>
            <a:off x="5140888" y="2934950"/>
            <a:ext cx="14943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Kanit"/>
                <a:ea typeface="Kanit"/>
                <a:cs typeface="Kanit"/>
                <a:sym typeface="Kanit"/>
              </a:rPr>
              <a:t>Marathoner</a:t>
            </a:r>
            <a:endParaRPr>
              <a:latin typeface="Kanit"/>
              <a:ea typeface="Kanit"/>
              <a:cs typeface="Kanit"/>
              <a:sym typeface="Kanit"/>
            </a:endParaRPr>
          </a:p>
        </p:txBody>
      </p:sp>
      <p:sp>
        <p:nvSpPr>
          <p:cNvPr id="129" name="Google Shape;129;p20"/>
          <p:cNvSpPr txBox="1"/>
          <p:nvPr/>
        </p:nvSpPr>
        <p:spPr>
          <a:xfrm>
            <a:off x="7082725" y="4536525"/>
            <a:ext cx="14943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Kanit"/>
                <a:ea typeface="Kanit"/>
                <a:cs typeface="Kanit"/>
                <a:sym typeface="Kanit"/>
              </a:rPr>
              <a:t>Switzerland</a:t>
            </a:r>
            <a:endParaRPr sz="1800">
              <a:solidFill>
                <a:schemeClr val="accent3"/>
              </a:solidFill>
              <a:latin typeface="Kanit"/>
              <a:ea typeface="Kanit"/>
              <a:cs typeface="Kanit"/>
              <a:sym typeface="Kanit"/>
            </a:endParaRPr>
          </a:p>
        </p:txBody>
      </p:sp>
      <p:pic>
        <p:nvPicPr>
          <p:cNvPr id="130" name="Google Shape;130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02264" y="839296"/>
            <a:ext cx="2283974" cy="197652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31" name="Google Shape;131;p20"/>
          <p:cNvSpPr txBox="1"/>
          <p:nvPr/>
        </p:nvSpPr>
        <p:spPr>
          <a:xfrm>
            <a:off x="7363750" y="581825"/>
            <a:ext cx="14943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Kanit"/>
                <a:ea typeface="Kanit"/>
                <a:cs typeface="Kanit"/>
                <a:sym typeface="Kanit"/>
              </a:rPr>
              <a:t>Babysitter</a:t>
            </a:r>
            <a:endParaRPr>
              <a:latin typeface="Kanit"/>
              <a:ea typeface="Kanit"/>
              <a:cs typeface="Kanit"/>
              <a:sym typeface="Kanit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56"/>
          <p:cNvSpPr txBox="1"/>
          <p:nvPr>
            <p:ph type="title"/>
          </p:nvPr>
        </p:nvSpPr>
        <p:spPr>
          <a:xfrm>
            <a:off x="147050" y="0"/>
            <a:ext cx="85206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Frame </a:t>
            </a:r>
            <a:endParaRPr/>
          </a:p>
        </p:txBody>
      </p:sp>
      <p:sp>
        <p:nvSpPr>
          <p:cNvPr id="378" name="Google Shape;378;p56"/>
          <p:cNvSpPr txBox="1"/>
          <p:nvPr/>
        </p:nvSpPr>
        <p:spPr>
          <a:xfrm>
            <a:off x="460250" y="707400"/>
            <a:ext cx="4320000" cy="33510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FF"/>
                </a:solidFill>
                <a:latin typeface="Kanit"/>
                <a:ea typeface="Kanit"/>
                <a:cs typeface="Kanit"/>
                <a:sym typeface="Kanit"/>
              </a:rPr>
              <a:t>import pandas as pd</a:t>
            </a:r>
            <a:r>
              <a:rPr lang="en" sz="18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 </a:t>
            </a:r>
            <a:r>
              <a:rPr lang="en" sz="1800">
                <a:solidFill>
                  <a:srgbClr val="999999"/>
                </a:solidFill>
                <a:latin typeface="Kanit"/>
                <a:ea typeface="Kanit"/>
                <a:cs typeface="Kanit"/>
                <a:sym typeface="Kanit"/>
              </a:rPr>
              <a:t>#Import pandas</a:t>
            </a:r>
            <a:endParaRPr sz="1800">
              <a:solidFill>
                <a:srgbClr val="999999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data = {</a:t>
            </a:r>
            <a:endParaRPr sz="18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'day':['1/1/2018','2/1/2018','3/1/2018'],</a:t>
            </a:r>
            <a:endParaRPr sz="18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'temp':[20,10,15],</a:t>
            </a:r>
            <a:endParaRPr sz="18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'event':['cold','cold','cold']</a:t>
            </a:r>
            <a:endParaRPr sz="18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} </a:t>
            </a:r>
            <a:r>
              <a:rPr lang="en" sz="1800">
                <a:solidFill>
                  <a:srgbClr val="999999"/>
                </a:solidFill>
                <a:latin typeface="Kanit"/>
                <a:ea typeface="Kanit"/>
                <a:cs typeface="Kanit"/>
                <a:sym typeface="Kanit"/>
              </a:rPr>
              <a:t>#สร้างข้อมูล</a:t>
            </a:r>
            <a:endParaRPr sz="1800">
              <a:solidFill>
                <a:srgbClr val="999999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df= pd.DataFrame(data)</a:t>
            </a:r>
            <a:endParaRPr sz="18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print(df.shape) </a:t>
            </a:r>
            <a:r>
              <a:rPr lang="en" sz="1800">
                <a:solidFill>
                  <a:srgbClr val="999999"/>
                </a:solidFill>
                <a:latin typeface="Kanit"/>
                <a:ea typeface="Kanit"/>
                <a:cs typeface="Kanit"/>
                <a:sym typeface="Kanit"/>
              </a:rPr>
              <a:t>#ดูขนาดข้อมูล</a:t>
            </a:r>
            <a:endParaRPr sz="1800">
              <a:solidFill>
                <a:srgbClr val="999999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print(df) </a:t>
            </a:r>
            <a:r>
              <a:rPr lang="en" sz="1800">
                <a:solidFill>
                  <a:srgbClr val="999999"/>
                </a:solidFill>
                <a:latin typeface="Kanit"/>
                <a:ea typeface="Kanit"/>
                <a:cs typeface="Kanit"/>
                <a:sym typeface="Kanit"/>
              </a:rPr>
              <a:t>#แสดงข้อมูลที่อยู่ใน DataFrame</a:t>
            </a:r>
            <a:endParaRPr sz="1800">
              <a:solidFill>
                <a:srgbClr val="999999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print(df['temp'].max())</a:t>
            </a:r>
            <a:endParaRPr sz="18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</p:txBody>
      </p:sp>
      <p:pic>
        <p:nvPicPr>
          <p:cNvPr id="379" name="Google Shape;379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13775" y="1992800"/>
            <a:ext cx="2681675" cy="15740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80" name="Google Shape;380;p56"/>
          <p:cNvSpPr txBox="1"/>
          <p:nvPr/>
        </p:nvSpPr>
        <p:spPr>
          <a:xfrm>
            <a:off x="3472550" y="4400625"/>
            <a:ext cx="1307700" cy="7074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df.day</a:t>
            </a:r>
            <a:endParaRPr sz="18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df['day']</a:t>
            </a:r>
            <a:endParaRPr sz="18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</p:txBody>
      </p:sp>
      <p:pic>
        <p:nvPicPr>
          <p:cNvPr id="381" name="Google Shape;381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13775" y="142225"/>
            <a:ext cx="2681675" cy="1613547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56"/>
          <p:cNvPicPr preferRelativeResize="0"/>
          <p:nvPr/>
        </p:nvPicPr>
        <p:blipFill rotWithShape="1">
          <a:blip r:embed="rId5">
            <a:alphaModFix/>
          </a:blip>
          <a:srcRect b="0" l="0" r="0" t="36844"/>
          <a:stretch/>
        </p:blipFill>
        <p:spPr>
          <a:xfrm>
            <a:off x="6113775" y="4231062"/>
            <a:ext cx="2163125" cy="8032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83" name="Google Shape;383;p56"/>
          <p:cNvSpPr/>
          <p:nvPr/>
        </p:nvSpPr>
        <p:spPr>
          <a:xfrm>
            <a:off x="5086975" y="2511200"/>
            <a:ext cx="855900" cy="577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p56"/>
          <p:cNvSpPr/>
          <p:nvPr/>
        </p:nvSpPr>
        <p:spPr>
          <a:xfrm>
            <a:off x="5142475" y="4400625"/>
            <a:ext cx="855900" cy="577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57"/>
          <p:cNvSpPr txBox="1"/>
          <p:nvPr>
            <p:ph type="title"/>
          </p:nvPr>
        </p:nvSpPr>
        <p:spPr>
          <a:xfrm>
            <a:off x="147050" y="0"/>
            <a:ext cx="85206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Frame </a:t>
            </a:r>
            <a:endParaRPr/>
          </a:p>
        </p:txBody>
      </p:sp>
      <p:sp>
        <p:nvSpPr>
          <p:cNvPr id="390" name="Google Shape;390;p57"/>
          <p:cNvSpPr txBox="1"/>
          <p:nvPr/>
        </p:nvSpPr>
        <p:spPr>
          <a:xfrm>
            <a:off x="1710825" y="765825"/>
            <a:ext cx="4069500" cy="16917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print(type(data))</a:t>
            </a:r>
            <a:endParaRPr sz="18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print(type(data['temp']))</a:t>
            </a:r>
            <a:endParaRPr sz="18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print(type(df))</a:t>
            </a:r>
            <a:endParaRPr sz="18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print(type(df.temp))</a:t>
            </a:r>
            <a:endParaRPr sz="18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</p:txBody>
      </p:sp>
      <p:pic>
        <p:nvPicPr>
          <p:cNvPr id="391" name="Google Shape;391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1888" y="3498500"/>
            <a:ext cx="4607375" cy="12790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58"/>
          <p:cNvSpPr txBox="1"/>
          <p:nvPr>
            <p:ph type="title"/>
          </p:nvPr>
        </p:nvSpPr>
        <p:spPr>
          <a:xfrm>
            <a:off x="147050" y="0"/>
            <a:ext cx="85206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Plot graph  (change index)</a:t>
            </a:r>
            <a:endParaRPr/>
          </a:p>
        </p:txBody>
      </p:sp>
      <p:sp>
        <p:nvSpPr>
          <p:cNvPr id="397" name="Google Shape;397;p58"/>
          <p:cNvSpPr txBox="1"/>
          <p:nvPr/>
        </p:nvSpPr>
        <p:spPr>
          <a:xfrm>
            <a:off x="121125" y="1921750"/>
            <a:ext cx="4069500" cy="11586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df.set_index('day',inplace=True) </a:t>
            </a:r>
            <a:endParaRPr sz="18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df.sort_index()</a:t>
            </a:r>
            <a:endParaRPr sz="18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df.plot()</a:t>
            </a:r>
            <a:endParaRPr sz="18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</p:txBody>
      </p:sp>
      <p:pic>
        <p:nvPicPr>
          <p:cNvPr id="398" name="Google Shape;398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9925" y="912775"/>
            <a:ext cx="4648576" cy="3317942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59"/>
          <p:cNvSpPr txBox="1"/>
          <p:nvPr>
            <p:ph type="title"/>
          </p:nvPr>
        </p:nvSpPr>
        <p:spPr>
          <a:xfrm>
            <a:off x="147050" y="0"/>
            <a:ext cx="85206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Dictionary</a:t>
            </a:r>
            <a:endParaRPr/>
          </a:p>
        </p:txBody>
      </p:sp>
      <p:sp>
        <p:nvSpPr>
          <p:cNvPr id="404" name="Google Shape;404;p59"/>
          <p:cNvSpPr txBox="1"/>
          <p:nvPr/>
        </p:nvSpPr>
        <p:spPr>
          <a:xfrm>
            <a:off x="244125" y="880125"/>
            <a:ext cx="8663100" cy="13977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name={'Dad':'Somchai','Mom':'Somsri','Bro':'John'} </a:t>
            </a:r>
            <a:r>
              <a:rPr lang="en" sz="1600">
                <a:solidFill>
                  <a:srgbClr val="999999"/>
                </a:solidFill>
                <a:latin typeface="Kanit"/>
                <a:ea typeface="Kanit"/>
                <a:cs typeface="Kanit"/>
                <a:sym typeface="Kanit"/>
              </a:rPr>
              <a:t>#สร้างข้อมูลเก็บไว้ใน Dictionary</a:t>
            </a:r>
            <a:endParaRPr sz="1600">
              <a:solidFill>
                <a:srgbClr val="999999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print(name) </a:t>
            </a:r>
            <a:r>
              <a:rPr lang="en" sz="1600">
                <a:solidFill>
                  <a:srgbClr val="999999"/>
                </a:solidFill>
                <a:latin typeface="Kanit"/>
                <a:ea typeface="Kanit"/>
                <a:cs typeface="Kanit"/>
                <a:sym typeface="Kanit"/>
              </a:rPr>
              <a:t>#แสดงข้อมูลเก็บไว้ใน Dictionary ที่มีชื่อว่า name</a:t>
            </a:r>
            <a:endParaRPr sz="1600">
              <a:solidFill>
                <a:srgbClr val="999999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print(name['Dad']) </a:t>
            </a:r>
            <a:r>
              <a:rPr lang="en" sz="1600">
                <a:solidFill>
                  <a:srgbClr val="999999"/>
                </a:solidFill>
                <a:latin typeface="Kanit"/>
                <a:ea typeface="Kanit"/>
                <a:cs typeface="Kanit"/>
                <a:sym typeface="Kanit"/>
              </a:rPr>
              <a:t>#แสดงข้อมูลเก็บไว้ใน Dictionary ที่มีชื่อว่า name โดยมี Key คือ Dad</a:t>
            </a:r>
            <a:endParaRPr sz="1600">
              <a:solidFill>
                <a:srgbClr val="999999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print(name['Mom']) </a:t>
            </a:r>
            <a:r>
              <a:rPr lang="en" sz="1600">
                <a:solidFill>
                  <a:srgbClr val="999999"/>
                </a:solidFill>
                <a:latin typeface="Kanit"/>
                <a:ea typeface="Kanit"/>
                <a:cs typeface="Kanit"/>
                <a:sym typeface="Kanit"/>
              </a:rPr>
              <a:t>#แสดงข้อมูลเก็บไว้ใน Dictionary ที่มีชื่อว่า name โดยมี Key คือ Mom</a:t>
            </a:r>
            <a:endParaRPr sz="1600">
              <a:solidFill>
                <a:srgbClr val="999999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</p:txBody>
      </p:sp>
      <p:pic>
        <p:nvPicPr>
          <p:cNvPr id="405" name="Google Shape;405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6425" y="3420825"/>
            <a:ext cx="6448575" cy="9433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60"/>
          <p:cNvSpPr txBox="1"/>
          <p:nvPr>
            <p:ph type="title"/>
          </p:nvPr>
        </p:nvSpPr>
        <p:spPr>
          <a:xfrm>
            <a:off x="147050" y="0"/>
            <a:ext cx="85206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Dictionary</a:t>
            </a:r>
            <a:endParaRPr/>
          </a:p>
        </p:txBody>
      </p:sp>
      <p:sp>
        <p:nvSpPr>
          <p:cNvPr id="411" name="Google Shape;411;p60"/>
          <p:cNvSpPr txBox="1"/>
          <p:nvPr/>
        </p:nvSpPr>
        <p:spPr>
          <a:xfrm>
            <a:off x="362475" y="847450"/>
            <a:ext cx="8663100" cy="20181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#ทาเช่นเดิม แต่เก็บค่าในรูปแบบ Int</a:t>
            </a:r>
            <a:endParaRPr sz="18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age={'Dad':42,'Mom':40}</a:t>
            </a:r>
            <a:endParaRPr sz="18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print(age['Dad'])</a:t>
            </a:r>
            <a:endParaRPr sz="18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print(age['Dad']+ age['Mom']) #คานวณค่าที่ได้จากการเรียกข้อมูลโดยใช้ Key</a:t>
            </a:r>
            <a:endParaRPr sz="18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print(age)</a:t>
            </a:r>
            <a:endParaRPr sz="18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</p:txBody>
      </p:sp>
      <p:pic>
        <p:nvPicPr>
          <p:cNvPr id="412" name="Google Shape;412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81300" y="3535150"/>
            <a:ext cx="3123725" cy="10463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61"/>
          <p:cNvSpPr txBox="1"/>
          <p:nvPr>
            <p:ph type="title"/>
          </p:nvPr>
        </p:nvSpPr>
        <p:spPr>
          <a:xfrm>
            <a:off x="147050" y="0"/>
            <a:ext cx="85206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NumPy</a:t>
            </a:r>
            <a:endParaRPr/>
          </a:p>
        </p:txBody>
      </p:sp>
      <p:sp>
        <p:nvSpPr>
          <p:cNvPr id="418" name="Google Shape;418;p61"/>
          <p:cNvSpPr txBox="1"/>
          <p:nvPr/>
        </p:nvSpPr>
        <p:spPr>
          <a:xfrm>
            <a:off x="408225" y="880125"/>
            <a:ext cx="7029600" cy="14223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import numpy as np </a:t>
            </a:r>
            <a:r>
              <a:rPr lang="en" sz="1800">
                <a:solidFill>
                  <a:srgbClr val="999999"/>
                </a:solidFill>
                <a:latin typeface="Kanit"/>
                <a:ea typeface="Kanit"/>
                <a:cs typeface="Kanit"/>
                <a:sym typeface="Kanit"/>
              </a:rPr>
              <a:t>#import numpy</a:t>
            </a:r>
            <a:endParaRPr sz="1800">
              <a:solidFill>
                <a:srgbClr val="999999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a = np.array([1,2,3,4,5,6]) </a:t>
            </a:r>
            <a:r>
              <a:rPr lang="en" sz="1800">
                <a:solidFill>
                  <a:srgbClr val="999999"/>
                </a:solidFill>
                <a:latin typeface="Kanit"/>
                <a:ea typeface="Kanit"/>
                <a:cs typeface="Kanit"/>
                <a:sym typeface="Kanit"/>
              </a:rPr>
              <a:t>#สร้างข้อมูล</a:t>
            </a:r>
            <a:endParaRPr sz="1800">
              <a:solidFill>
                <a:srgbClr val="999999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print(a[4]) </a:t>
            </a:r>
            <a:r>
              <a:rPr lang="en" sz="1800">
                <a:solidFill>
                  <a:srgbClr val="999999"/>
                </a:solidFill>
                <a:latin typeface="Kanit"/>
                <a:ea typeface="Kanit"/>
                <a:cs typeface="Kanit"/>
                <a:sym typeface="Kanit"/>
              </a:rPr>
              <a:t>#แสดงผลค่าที่อยู่ในตัวแปร a โดยมี index อยู่ที่ 5</a:t>
            </a:r>
            <a:endParaRPr sz="1800">
              <a:solidFill>
                <a:srgbClr val="999999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print(a[3]+a[4]) </a:t>
            </a:r>
            <a:r>
              <a:rPr lang="en" sz="1800">
                <a:solidFill>
                  <a:srgbClr val="999999"/>
                </a:solidFill>
                <a:latin typeface="Kanit"/>
                <a:ea typeface="Kanit"/>
                <a:cs typeface="Kanit"/>
                <a:sym typeface="Kanit"/>
              </a:rPr>
              <a:t>#แสดงผลค่าผลบวกที่ index 3 และ 4 ในตัวแปร a</a:t>
            </a:r>
            <a:endParaRPr sz="1800">
              <a:solidFill>
                <a:srgbClr val="999999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</p:txBody>
      </p:sp>
      <p:pic>
        <p:nvPicPr>
          <p:cNvPr id="419" name="Google Shape;419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9175" y="3239850"/>
            <a:ext cx="745675" cy="11472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62"/>
          <p:cNvSpPr txBox="1"/>
          <p:nvPr>
            <p:ph type="title"/>
          </p:nvPr>
        </p:nvSpPr>
        <p:spPr>
          <a:xfrm>
            <a:off x="532475" y="2291100"/>
            <a:ext cx="77871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Control Flow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63"/>
          <p:cNvSpPr txBox="1"/>
          <p:nvPr>
            <p:ph type="title"/>
          </p:nvPr>
        </p:nvSpPr>
        <p:spPr>
          <a:xfrm>
            <a:off x="147050" y="0"/>
            <a:ext cx="85206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Control Flow</a:t>
            </a:r>
            <a:endParaRPr/>
          </a:p>
        </p:txBody>
      </p:sp>
      <p:sp>
        <p:nvSpPr>
          <p:cNvPr id="430" name="Google Shape;430;p63"/>
          <p:cNvSpPr txBox="1"/>
          <p:nvPr/>
        </p:nvSpPr>
        <p:spPr>
          <a:xfrm>
            <a:off x="841275" y="986275"/>
            <a:ext cx="4069500" cy="33489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800"/>
              <a:buFont typeface="Kanit"/>
              <a:buChar char="●"/>
            </a:pPr>
            <a:r>
              <a:rPr lang="en" sz="18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Comparison Operators</a:t>
            </a:r>
            <a:endParaRPr sz="18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800"/>
              <a:buFont typeface="Kanit"/>
              <a:buChar char="○"/>
            </a:pPr>
            <a:r>
              <a:rPr lang="en" sz="18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==มีค่าเท่ากับ</a:t>
            </a:r>
            <a:endParaRPr sz="18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800"/>
              <a:buFont typeface="Kanit"/>
              <a:buChar char="○"/>
            </a:pPr>
            <a:r>
              <a:rPr lang="en" sz="18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!=มีค่าไม่เท่ากับ</a:t>
            </a:r>
            <a:endParaRPr sz="18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800"/>
              <a:buFont typeface="Kanit"/>
              <a:buChar char="○"/>
            </a:pPr>
            <a:r>
              <a:rPr lang="en" sz="18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&gt;มีค่ามากกว่า</a:t>
            </a:r>
            <a:endParaRPr sz="18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800"/>
              <a:buFont typeface="Kanit"/>
              <a:buChar char="○"/>
            </a:pPr>
            <a:r>
              <a:rPr lang="en" sz="18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&gt;=มีค่ามากกว่าหรือเท่ากับ</a:t>
            </a:r>
            <a:endParaRPr sz="18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800"/>
              <a:buFont typeface="Kanit"/>
              <a:buChar char="○"/>
            </a:pPr>
            <a:r>
              <a:rPr lang="en" sz="18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&lt;มีค่าน้อยกว่า</a:t>
            </a:r>
            <a:endParaRPr sz="18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800"/>
              <a:buFont typeface="Kanit"/>
              <a:buChar char="○"/>
            </a:pPr>
            <a:r>
              <a:rPr lang="en" sz="18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&lt;=มีค่าน้อยกว่าหรือเท่ากับ</a:t>
            </a:r>
            <a:endParaRPr sz="18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800"/>
              <a:buFont typeface="Kanit"/>
              <a:buChar char="●"/>
            </a:pPr>
            <a:r>
              <a:rPr lang="en" sz="18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Indent สำคัญใน Python</a:t>
            </a:r>
            <a:endParaRPr sz="18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64"/>
          <p:cNvSpPr txBox="1"/>
          <p:nvPr>
            <p:ph type="title"/>
          </p:nvPr>
        </p:nvSpPr>
        <p:spPr>
          <a:xfrm>
            <a:off x="147050" y="0"/>
            <a:ext cx="85206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If-Else</a:t>
            </a:r>
            <a:endParaRPr/>
          </a:p>
        </p:txBody>
      </p:sp>
      <p:sp>
        <p:nvSpPr>
          <p:cNvPr id="436" name="Google Shape;436;p64"/>
          <p:cNvSpPr txBox="1"/>
          <p:nvPr/>
        </p:nvSpPr>
        <p:spPr>
          <a:xfrm>
            <a:off x="1551575" y="1100550"/>
            <a:ext cx="2310000" cy="33573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a = 10</a:t>
            </a:r>
            <a:endParaRPr sz="18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b = 30</a:t>
            </a:r>
            <a:endParaRPr sz="18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c = 90</a:t>
            </a:r>
            <a:endParaRPr sz="18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#indent </a:t>
            </a:r>
            <a:endParaRPr sz="18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if(a == b):</a:t>
            </a:r>
            <a:endParaRPr sz="18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  print(a)</a:t>
            </a:r>
            <a:endParaRPr sz="18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elif(a &gt; b):</a:t>
            </a:r>
            <a:endParaRPr sz="18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  print(a)</a:t>
            </a:r>
            <a:endParaRPr sz="18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elif(a &lt; b):</a:t>
            </a:r>
            <a:endParaRPr sz="18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  print(c)</a:t>
            </a:r>
            <a:endParaRPr sz="18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</p:txBody>
      </p:sp>
      <p:pic>
        <p:nvPicPr>
          <p:cNvPr id="437" name="Google Shape;437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34575" y="2579175"/>
            <a:ext cx="504825" cy="4000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65"/>
          <p:cNvSpPr txBox="1"/>
          <p:nvPr>
            <p:ph type="title"/>
          </p:nvPr>
        </p:nvSpPr>
        <p:spPr>
          <a:xfrm>
            <a:off x="147050" y="0"/>
            <a:ext cx="85206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Loop</a:t>
            </a:r>
            <a:endParaRPr/>
          </a:p>
        </p:txBody>
      </p:sp>
      <p:sp>
        <p:nvSpPr>
          <p:cNvPr id="443" name="Google Shape;443;p65"/>
          <p:cNvSpPr txBox="1"/>
          <p:nvPr/>
        </p:nvSpPr>
        <p:spPr>
          <a:xfrm>
            <a:off x="1331150" y="1299425"/>
            <a:ext cx="3061200" cy="31611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for x in range(3):</a:t>
            </a:r>
            <a:endParaRPr sz="18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  print(x)</a:t>
            </a:r>
            <a:endParaRPr sz="18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  </a:t>
            </a:r>
            <a:endParaRPr sz="18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for x in range(5, 7):</a:t>
            </a:r>
            <a:endParaRPr sz="18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  print(x)</a:t>
            </a:r>
            <a:endParaRPr sz="18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for x in range(10, 15):</a:t>
            </a:r>
            <a:endParaRPr sz="18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  if(x &gt; 12):</a:t>
            </a:r>
            <a:endParaRPr sz="18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    print(x)</a:t>
            </a:r>
            <a:endParaRPr sz="18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</p:txBody>
      </p:sp>
      <p:pic>
        <p:nvPicPr>
          <p:cNvPr id="444" name="Google Shape;444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47000" y="1628825"/>
            <a:ext cx="900825" cy="25023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1"/>
          <p:cNvSpPr txBox="1"/>
          <p:nvPr>
            <p:ph type="title"/>
          </p:nvPr>
        </p:nvSpPr>
        <p:spPr>
          <a:xfrm>
            <a:off x="-75" y="-88500"/>
            <a:ext cx="8002500" cy="49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137" name="Google Shape;137;p21"/>
          <p:cNvSpPr txBox="1"/>
          <p:nvPr>
            <p:ph idx="1" type="body"/>
          </p:nvPr>
        </p:nvSpPr>
        <p:spPr>
          <a:xfrm>
            <a:off x="311700" y="443550"/>
            <a:ext cx="7205700" cy="45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400"/>
              <a:buChar char="-"/>
            </a:pPr>
            <a:r>
              <a:rPr lang="en">
                <a:solidFill>
                  <a:srgbClr val="0000FF"/>
                </a:solidFill>
              </a:rPr>
              <a:t>Day 1 </a:t>
            </a:r>
            <a:endParaRPr>
              <a:solidFill>
                <a:srgbClr val="0000FF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Overview &amp; Installation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Basic Python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Call API : </a:t>
            </a:r>
            <a:endParaRPr/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BOT: Exchange Rate</a:t>
            </a:r>
            <a:endParaRPr/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AI : AI for Thai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400"/>
              <a:buChar char="-"/>
            </a:pPr>
            <a:r>
              <a:rPr lang="en">
                <a:solidFill>
                  <a:srgbClr val="0000FF"/>
                </a:solidFill>
              </a:rPr>
              <a:t>Day 2</a:t>
            </a:r>
            <a:endParaRPr>
              <a:solidFill>
                <a:srgbClr val="0000FF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Working with Database : MySQL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Create Your First API 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Create API with Django framework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66"/>
          <p:cNvSpPr txBox="1"/>
          <p:nvPr>
            <p:ph type="title"/>
          </p:nvPr>
        </p:nvSpPr>
        <p:spPr>
          <a:xfrm>
            <a:off x="147050" y="0"/>
            <a:ext cx="85206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Loop over List</a:t>
            </a:r>
            <a:endParaRPr/>
          </a:p>
        </p:txBody>
      </p:sp>
      <p:sp>
        <p:nvSpPr>
          <p:cNvPr id="450" name="Google Shape;450;p66"/>
          <p:cNvSpPr txBox="1"/>
          <p:nvPr/>
        </p:nvSpPr>
        <p:spPr>
          <a:xfrm>
            <a:off x="1404250" y="880125"/>
            <a:ext cx="5666100" cy="11586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fruits = ["banana","papaya","orange","apple","mango"]</a:t>
            </a:r>
            <a:endParaRPr sz="18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for fruit in fruits:</a:t>
            </a:r>
            <a:endParaRPr sz="18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  print(fruit)</a:t>
            </a:r>
            <a:endParaRPr sz="18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</p:txBody>
      </p:sp>
      <p:pic>
        <p:nvPicPr>
          <p:cNvPr id="451" name="Google Shape;451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05250" y="2685800"/>
            <a:ext cx="1064100" cy="18757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67"/>
          <p:cNvSpPr txBox="1"/>
          <p:nvPr>
            <p:ph type="title"/>
          </p:nvPr>
        </p:nvSpPr>
        <p:spPr>
          <a:xfrm>
            <a:off x="147050" y="0"/>
            <a:ext cx="85206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Loop over String</a:t>
            </a:r>
            <a:endParaRPr/>
          </a:p>
        </p:txBody>
      </p:sp>
      <p:sp>
        <p:nvSpPr>
          <p:cNvPr id="457" name="Google Shape;457;p67"/>
          <p:cNvSpPr txBox="1"/>
          <p:nvPr/>
        </p:nvSpPr>
        <p:spPr>
          <a:xfrm>
            <a:off x="531050" y="2194575"/>
            <a:ext cx="4989900" cy="11586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name = "Tanya Sattayaaphitan"</a:t>
            </a:r>
            <a:endParaRPr sz="1800">
              <a:solidFill>
                <a:srgbClr val="0000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for char in name:</a:t>
            </a:r>
            <a:endParaRPr sz="1800">
              <a:solidFill>
                <a:srgbClr val="0000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print(char)</a:t>
            </a:r>
            <a:endParaRPr sz="1800">
              <a:solidFill>
                <a:srgbClr val="0000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458" name="Google Shape;458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38900" y="849825"/>
            <a:ext cx="504825" cy="38481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68"/>
          <p:cNvSpPr txBox="1"/>
          <p:nvPr>
            <p:ph type="title"/>
          </p:nvPr>
        </p:nvSpPr>
        <p:spPr>
          <a:xfrm>
            <a:off x="147050" y="0"/>
            <a:ext cx="85206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Type Handling and Conversion</a:t>
            </a:r>
            <a:endParaRPr/>
          </a:p>
        </p:txBody>
      </p:sp>
      <p:sp>
        <p:nvSpPr>
          <p:cNvPr id="464" name="Google Shape;464;p68"/>
          <p:cNvSpPr txBox="1"/>
          <p:nvPr/>
        </p:nvSpPr>
        <p:spPr>
          <a:xfrm>
            <a:off x="889900" y="666575"/>
            <a:ext cx="6956100" cy="44361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Kanit"/>
              <a:buChar char="●"/>
            </a:pPr>
            <a:r>
              <a:rPr lang="en" sz="1800">
                <a:solidFill>
                  <a:srgbClr val="666666"/>
                </a:solidFill>
                <a:latin typeface="Kanit"/>
                <a:ea typeface="Kanit"/>
                <a:cs typeface="Kanit"/>
                <a:sym typeface="Kanit"/>
              </a:rPr>
              <a:t>int(x [,base]) แปลง object x ให้เป็น integer</a:t>
            </a:r>
            <a:endParaRPr sz="1800">
              <a:solidFill>
                <a:srgbClr val="666666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Kanit"/>
              <a:buChar char="●"/>
            </a:pPr>
            <a:r>
              <a:rPr lang="en" sz="1800">
                <a:solidFill>
                  <a:srgbClr val="666666"/>
                </a:solidFill>
                <a:latin typeface="Kanit"/>
                <a:ea typeface="Kanit"/>
                <a:cs typeface="Kanit"/>
                <a:sym typeface="Kanit"/>
              </a:rPr>
              <a:t>long (x [,base]) แปลง object x ให้เป็น long</a:t>
            </a:r>
            <a:endParaRPr sz="1800">
              <a:solidFill>
                <a:srgbClr val="666666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Kanit"/>
              <a:buChar char="●"/>
            </a:pPr>
            <a:r>
              <a:rPr lang="en" sz="1800">
                <a:solidFill>
                  <a:srgbClr val="666666"/>
                </a:solidFill>
                <a:latin typeface="Kanit"/>
                <a:ea typeface="Kanit"/>
                <a:cs typeface="Kanit"/>
                <a:sym typeface="Kanit"/>
              </a:rPr>
              <a:t>float (X) แปลง object x ให้เป็น float</a:t>
            </a:r>
            <a:endParaRPr sz="1800">
              <a:solidFill>
                <a:srgbClr val="666666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Kanit"/>
              <a:buChar char="●"/>
            </a:pPr>
            <a:r>
              <a:rPr lang="en" sz="1800">
                <a:solidFill>
                  <a:srgbClr val="666666"/>
                </a:solidFill>
                <a:latin typeface="Kanit"/>
                <a:ea typeface="Kanit"/>
                <a:cs typeface="Kanit"/>
                <a:sym typeface="Kanit"/>
              </a:rPr>
              <a:t>complex (real [,imag]) ทาให้เป็นตัวเลข complex</a:t>
            </a:r>
            <a:endParaRPr sz="1800">
              <a:solidFill>
                <a:srgbClr val="666666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Kanit"/>
              <a:buChar char="●"/>
            </a:pPr>
            <a:r>
              <a:rPr lang="en" sz="1800">
                <a:solidFill>
                  <a:srgbClr val="666666"/>
                </a:solidFill>
                <a:latin typeface="Kanit"/>
                <a:ea typeface="Kanit"/>
                <a:cs typeface="Kanit"/>
                <a:sym typeface="Kanit"/>
              </a:rPr>
              <a:t>str(x) แปลง object x ให้เป็น string</a:t>
            </a:r>
            <a:endParaRPr sz="1800">
              <a:solidFill>
                <a:srgbClr val="666666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Kanit"/>
              <a:buChar char="●"/>
            </a:pPr>
            <a:r>
              <a:rPr lang="en" sz="1800">
                <a:solidFill>
                  <a:srgbClr val="666666"/>
                </a:solidFill>
                <a:latin typeface="Kanit"/>
                <a:ea typeface="Kanit"/>
                <a:cs typeface="Kanit"/>
                <a:sym typeface="Kanit"/>
              </a:rPr>
              <a:t>repr(x) แปลง object x ให้เป็น expression string</a:t>
            </a:r>
            <a:endParaRPr sz="1800">
              <a:solidFill>
                <a:srgbClr val="666666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Kanit"/>
              <a:buChar char="●"/>
            </a:pPr>
            <a:r>
              <a:rPr lang="en" sz="1800">
                <a:solidFill>
                  <a:srgbClr val="666666"/>
                </a:solidFill>
                <a:latin typeface="Kanit"/>
                <a:ea typeface="Kanit"/>
                <a:cs typeface="Kanit"/>
                <a:sym typeface="Kanit"/>
              </a:rPr>
              <a:t>eval(str) หาค่า string เป็น object</a:t>
            </a:r>
            <a:endParaRPr sz="1800">
              <a:solidFill>
                <a:srgbClr val="666666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Kanit"/>
              <a:buChar char="●"/>
            </a:pPr>
            <a:r>
              <a:rPr lang="en" sz="1800">
                <a:solidFill>
                  <a:srgbClr val="666666"/>
                </a:solidFill>
                <a:latin typeface="Kanit"/>
                <a:ea typeface="Kanit"/>
                <a:cs typeface="Kanit"/>
                <a:sym typeface="Kanit"/>
              </a:rPr>
              <a:t>set (seq) แปลง sequence ให้เป็น set</a:t>
            </a:r>
            <a:endParaRPr sz="1800">
              <a:solidFill>
                <a:srgbClr val="666666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Kanit"/>
              <a:buChar char="●"/>
            </a:pPr>
            <a:r>
              <a:rPr lang="en" sz="1800">
                <a:solidFill>
                  <a:srgbClr val="666666"/>
                </a:solidFill>
                <a:latin typeface="Kanit"/>
                <a:ea typeface="Kanit"/>
                <a:cs typeface="Kanit"/>
                <a:sym typeface="Kanit"/>
              </a:rPr>
              <a:t>frozenset(seq) แปลง sequence ให้เป็น frozenset</a:t>
            </a:r>
            <a:endParaRPr sz="1800">
              <a:solidFill>
                <a:srgbClr val="666666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Kanit"/>
              <a:buChar char="●"/>
            </a:pPr>
            <a:r>
              <a:rPr lang="en" sz="1800">
                <a:solidFill>
                  <a:srgbClr val="666666"/>
                </a:solidFill>
                <a:latin typeface="Kanit"/>
                <a:ea typeface="Kanit"/>
                <a:cs typeface="Kanit"/>
                <a:sym typeface="Kanit"/>
              </a:rPr>
              <a:t>chr(x) แปลง integer ให้เป็น character</a:t>
            </a:r>
            <a:endParaRPr sz="1800">
              <a:solidFill>
                <a:srgbClr val="666666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Kanit"/>
              <a:buChar char="●"/>
            </a:pPr>
            <a:r>
              <a:rPr lang="en" sz="1800">
                <a:solidFill>
                  <a:srgbClr val="666666"/>
                </a:solidFill>
                <a:latin typeface="Kanit"/>
                <a:ea typeface="Kanit"/>
                <a:cs typeface="Kanit"/>
                <a:sym typeface="Kanit"/>
              </a:rPr>
              <a:t>unichr(x) แปลง integer ให้เป็น Unicode character</a:t>
            </a:r>
            <a:endParaRPr sz="1800">
              <a:solidFill>
                <a:srgbClr val="666666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Kanit"/>
              <a:buChar char="●"/>
            </a:pPr>
            <a:r>
              <a:rPr lang="en" sz="1800">
                <a:solidFill>
                  <a:srgbClr val="666666"/>
                </a:solidFill>
                <a:latin typeface="Kanit"/>
                <a:ea typeface="Kanit"/>
                <a:cs typeface="Kanit"/>
                <a:sym typeface="Kanit"/>
              </a:rPr>
              <a:t>ord(x) แปลง character (ตัวเดียว) ให้เป็น integer</a:t>
            </a:r>
            <a:endParaRPr sz="1800">
              <a:solidFill>
                <a:srgbClr val="666666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Kanit"/>
              <a:buChar char="●"/>
            </a:pPr>
            <a:r>
              <a:rPr lang="en" sz="1800">
                <a:solidFill>
                  <a:srgbClr val="666666"/>
                </a:solidFill>
                <a:latin typeface="Kanit"/>
                <a:ea typeface="Kanit"/>
                <a:cs typeface="Kanit"/>
                <a:sym typeface="Kanit"/>
              </a:rPr>
              <a:t>hex (x) แปลง integer ให้เป็น hexadecimal string</a:t>
            </a:r>
            <a:endParaRPr sz="1800">
              <a:solidFill>
                <a:srgbClr val="666666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Kanit"/>
              <a:buChar char="●"/>
            </a:pPr>
            <a:r>
              <a:rPr lang="en" sz="1800">
                <a:solidFill>
                  <a:srgbClr val="666666"/>
                </a:solidFill>
                <a:latin typeface="Kanit"/>
                <a:ea typeface="Kanit"/>
                <a:cs typeface="Kanit"/>
                <a:sym typeface="Kanit"/>
              </a:rPr>
              <a:t>oct(x) แปลง integer ให้เป็น octal string</a:t>
            </a:r>
            <a:endParaRPr sz="1800">
              <a:solidFill>
                <a:srgbClr val="666666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69"/>
          <p:cNvSpPr txBox="1"/>
          <p:nvPr>
            <p:ph type="title"/>
          </p:nvPr>
        </p:nvSpPr>
        <p:spPr>
          <a:xfrm>
            <a:off x="147050" y="0"/>
            <a:ext cx="85206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Function</a:t>
            </a:r>
            <a:endParaRPr/>
          </a:p>
        </p:txBody>
      </p:sp>
      <p:sp>
        <p:nvSpPr>
          <p:cNvPr id="470" name="Google Shape;470;p69"/>
          <p:cNvSpPr txBox="1"/>
          <p:nvPr/>
        </p:nvSpPr>
        <p:spPr>
          <a:xfrm>
            <a:off x="2519550" y="983750"/>
            <a:ext cx="3061200" cy="18510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def plus(a,b):</a:t>
            </a:r>
            <a:endParaRPr sz="1800">
              <a:solidFill>
                <a:srgbClr val="FF00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c = a + b</a:t>
            </a:r>
            <a:endParaRPr sz="1800">
              <a:solidFill>
                <a:srgbClr val="FF00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return c</a:t>
            </a:r>
            <a:endParaRPr sz="1800">
              <a:solidFill>
                <a:srgbClr val="FF00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print(plus(1,2))</a:t>
            </a:r>
            <a:endParaRPr sz="1800">
              <a:solidFill>
                <a:srgbClr val="0000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471" name="Google Shape;471;p69"/>
          <p:cNvPicPr preferRelativeResize="0"/>
          <p:nvPr/>
        </p:nvPicPr>
        <p:blipFill rotWithShape="1">
          <a:blip r:embed="rId3">
            <a:alphaModFix/>
          </a:blip>
          <a:srcRect b="0" l="0" r="0" t="26486"/>
          <a:stretch/>
        </p:blipFill>
        <p:spPr>
          <a:xfrm>
            <a:off x="3630925" y="3503275"/>
            <a:ext cx="559375" cy="35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0"/>
          <p:cNvSpPr txBox="1"/>
          <p:nvPr>
            <p:ph type="title"/>
          </p:nvPr>
        </p:nvSpPr>
        <p:spPr>
          <a:xfrm>
            <a:off x="147050" y="0"/>
            <a:ext cx="85206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Local Variable</a:t>
            </a:r>
            <a:endParaRPr/>
          </a:p>
        </p:txBody>
      </p:sp>
      <p:sp>
        <p:nvSpPr>
          <p:cNvPr id="477" name="Google Shape;477;p70"/>
          <p:cNvSpPr txBox="1"/>
          <p:nvPr/>
        </p:nvSpPr>
        <p:spPr>
          <a:xfrm>
            <a:off x="2519550" y="983750"/>
            <a:ext cx="3061200" cy="20862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def plus(a,b):</a:t>
            </a:r>
            <a:endParaRPr sz="1800">
              <a:solidFill>
                <a:srgbClr val="FF00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c = a + b</a:t>
            </a:r>
            <a:endParaRPr sz="1800">
              <a:solidFill>
                <a:srgbClr val="FF00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return c</a:t>
            </a:r>
            <a:endParaRPr sz="1800">
              <a:solidFill>
                <a:srgbClr val="FF00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print(plus(1,2))</a:t>
            </a:r>
            <a:endParaRPr sz="1800">
              <a:solidFill>
                <a:srgbClr val="0000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</a:t>
            </a:r>
            <a:r>
              <a:rPr lang="en" sz="18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rint(c)</a:t>
            </a:r>
            <a:endParaRPr sz="1800">
              <a:solidFill>
                <a:srgbClr val="0000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478" name="Google Shape;478;p70"/>
          <p:cNvPicPr preferRelativeResize="0"/>
          <p:nvPr/>
        </p:nvPicPr>
        <p:blipFill rotWithShape="1">
          <a:blip r:embed="rId3">
            <a:alphaModFix/>
          </a:blip>
          <a:srcRect b="2591" l="0" r="0" t="0"/>
          <a:stretch/>
        </p:blipFill>
        <p:spPr>
          <a:xfrm>
            <a:off x="963950" y="3309000"/>
            <a:ext cx="7067550" cy="101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71"/>
          <p:cNvSpPr txBox="1"/>
          <p:nvPr>
            <p:ph type="title"/>
          </p:nvPr>
        </p:nvSpPr>
        <p:spPr>
          <a:xfrm>
            <a:off x="147050" y="0"/>
            <a:ext cx="85206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Local Variable</a:t>
            </a:r>
            <a:endParaRPr/>
          </a:p>
        </p:txBody>
      </p:sp>
      <p:sp>
        <p:nvSpPr>
          <p:cNvPr id="484" name="Google Shape;484;p71"/>
          <p:cNvSpPr txBox="1"/>
          <p:nvPr/>
        </p:nvSpPr>
        <p:spPr>
          <a:xfrm>
            <a:off x="2519550" y="711800"/>
            <a:ext cx="3061200" cy="23583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age = 20</a:t>
            </a:r>
            <a:endParaRPr sz="1800">
              <a:solidFill>
                <a:srgbClr val="FF00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def plus10(a):</a:t>
            </a:r>
            <a:endParaRPr sz="1800">
              <a:solidFill>
                <a:srgbClr val="0000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age = a + 10</a:t>
            </a:r>
            <a:endParaRPr sz="1800">
              <a:solidFill>
                <a:srgbClr val="FF00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</a:t>
            </a:r>
            <a:r>
              <a:rPr lang="en" sz="18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return age</a:t>
            </a:r>
            <a:endParaRPr sz="1800">
              <a:solidFill>
                <a:srgbClr val="0000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print(</a:t>
            </a:r>
            <a:r>
              <a:rPr lang="en" sz="18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plus10</a:t>
            </a:r>
            <a:r>
              <a:rPr lang="en" sz="18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(5))</a:t>
            </a:r>
            <a:endParaRPr sz="1800">
              <a:solidFill>
                <a:srgbClr val="0000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print(age)</a:t>
            </a:r>
            <a:endParaRPr sz="1800">
              <a:solidFill>
                <a:srgbClr val="0000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485" name="Google Shape;485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99975" y="3514125"/>
            <a:ext cx="596525" cy="84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72"/>
          <p:cNvSpPr txBox="1"/>
          <p:nvPr>
            <p:ph type="title"/>
          </p:nvPr>
        </p:nvSpPr>
        <p:spPr>
          <a:xfrm>
            <a:off x="147050" y="0"/>
            <a:ext cx="85206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Gl</a:t>
            </a:r>
            <a:r>
              <a:rPr lang="en"/>
              <a:t>obal Variable</a:t>
            </a:r>
            <a:endParaRPr/>
          </a:p>
        </p:txBody>
      </p:sp>
      <p:sp>
        <p:nvSpPr>
          <p:cNvPr id="491" name="Google Shape;491;p72"/>
          <p:cNvSpPr txBox="1"/>
          <p:nvPr/>
        </p:nvSpPr>
        <p:spPr>
          <a:xfrm>
            <a:off x="2586475" y="812200"/>
            <a:ext cx="3946800" cy="27759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age = 20</a:t>
            </a:r>
            <a:endParaRPr sz="1800">
              <a:solidFill>
                <a:srgbClr val="0000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def plus10(a):</a:t>
            </a:r>
            <a:endParaRPr sz="1800">
              <a:solidFill>
                <a:srgbClr val="0000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</a:t>
            </a:r>
            <a:r>
              <a:rPr lang="en" sz="1800">
                <a:solidFill>
                  <a:srgbClr val="FF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global age </a:t>
            </a:r>
            <a:endParaRPr sz="1800">
              <a:solidFill>
                <a:srgbClr val="FF00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age = a + 10</a:t>
            </a:r>
            <a:endParaRPr sz="1800">
              <a:solidFill>
                <a:srgbClr val="0000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return age</a:t>
            </a:r>
            <a:endParaRPr sz="1800">
              <a:solidFill>
                <a:srgbClr val="0000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print(plus10(5))</a:t>
            </a:r>
            <a:endParaRPr sz="1800">
              <a:solidFill>
                <a:srgbClr val="0000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print(age)</a:t>
            </a:r>
            <a:endParaRPr sz="1800">
              <a:solidFill>
                <a:srgbClr val="0000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492" name="Google Shape;492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97668" y="4131825"/>
            <a:ext cx="524425" cy="63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73"/>
          <p:cNvSpPr txBox="1"/>
          <p:nvPr>
            <p:ph type="title"/>
          </p:nvPr>
        </p:nvSpPr>
        <p:spPr>
          <a:xfrm>
            <a:off x="-75" y="-88500"/>
            <a:ext cx="8002500" cy="49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Python Lab : </a:t>
            </a:r>
            <a:r>
              <a:rPr lang="en"/>
              <a:t>Write a BMI program (bmi.py)</a:t>
            </a:r>
            <a:endParaRPr/>
          </a:p>
        </p:txBody>
      </p:sp>
      <p:sp>
        <p:nvSpPr>
          <p:cNvPr id="498" name="Google Shape;498;p73"/>
          <p:cNvSpPr txBox="1"/>
          <p:nvPr>
            <p:ph idx="1" type="body"/>
          </p:nvPr>
        </p:nvSpPr>
        <p:spPr>
          <a:xfrm>
            <a:off x="0" y="584700"/>
            <a:ext cx="5783700" cy="20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Source Code Pro"/>
              <a:buAutoNum type="arabicPeriod"/>
            </a:pPr>
            <a:r>
              <a:rPr lang="en" sz="2000">
                <a:latin typeface="Source Code Pro"/>
                <a:ea typeface="Source Code Pro"/>
                <a:cs typeface="Source Code Pro"/>
                <a:sym typeface="Source Code Pro"/>
              </a:rPr>
              <a:t>Input weight as “kg”</a:t>
            </a:r>
            <a:endParaRPr sz="20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Source Code Pro"/>
              <a:buAutoNum type="arabicPeriod"/>
            </a:pPr>
            <a:r>
              <a:rPr lang="en" sz="2000">
                <a:latin typeface="Source Code Pro"/>
                <a:ea typeface="Source Code Pro"/>
                <a:cs typeface="Source Code Pro"/>
                <a:sym typeface="Source Code Pro"/>
              </a:rPr>
              <a:t>Input height as “m”</a:t>
            </a:r>
            <a:endParaRPr sz="20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Font typeface="Source Code Pro"/>
              <a:buChar char="○"/>
            </a:pPr>
            <a:r>
              <a:rPr lang="en" sz="2000">
                <a:latin typeface="Source Code Pro"/>
                <a:ea typeface="Source Code Pro"/>
                <a:cs typeface="Source Code Pro"/>
                <a:sym typeface="Source Code Pro"/>
              </a:rPr>
              <a:t>177 cm = 1.77 m</a:t>
            </a:r>
            <a:endParaRPr sz="20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marR="114300" rtl="0" algn="l">
              <a:lnSpc>
                <a:spcPct val="130769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000" u="sng">
                <a:latin typeface="Source Code Pro"/>
                <a:ea typeface="Source Code Pro"/>
                <a:cs typeface="Source Code Pro"/>
                <a:sym typeface="Source Code Pro"/>
              </a:rPr>
              <a:t>Hint for Input</a:t>
            </a:r>
            <a:r>
              <a:rPr lang="en" sz="2000"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endParaRPr sz="20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marR="114300" rtl="0" algn="l">
              <a:lnSpc>
                <a:spcPct val="13076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highlight>
                <a:srgbClr val="6FA8DC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marR="114300" rtl="0" algn="l">
              <a:lnSpc>
                <a:spcPct val="13076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499" name="Google Shape;499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93789" y="1278600"/>
            <a:ext cx="3523036" cy="24834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00" name="Google Shape;500;p73"/>
          <p:cNvPicPr preferRelativeResize="0"/>
          <p:nvPr/>
        </p:nvPicPr>
        <p:blipFill rotWithShape="1">
          <a:blip r:embed="rId4">
            <a:alphaModFix/>
          </a:blip>
          <a:srcRect b="14544" l="11872" r="11180" t="42140"/>
          <a:stretch/>
        </p:blipFill>
        <p:spPr>
          <a:xfrm>
            <a:off x="5964425" y="405300"/>
            <a:ext cx="2275875" cy="720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p73"/>
          <p:cNvPicPr preferRelativeResize="0"/>
          <p:nvPr/>
        </p:nvPicPr>
        <p:blipFill rotWithShape="1">
          <a:blip r:embed="rId5">
            <a:alphaModFix/>
          </a:blip>
          <a:srcRect b="0" l="0" r="0" t="6217"/>
          <a:stretch/>
        </p:blipFill>
        <p:spPr>
          <a:xfrm>
            <a:off x="3218250" y="3969550"/>
            <a:ext cx="2370350" cy="1009750"/>
          </a:xfrm>
          <a:prstGeom prst="rect">
            <a:avLst/>
          </a:prstGeom>
          <a:noFill/>
          <a:ln>
            <a:noFill/>
          </a:ln>
        </p:spPr>
      </p:pic>
      <p:sp>
        <p:nvSpPr>
          <p:cNvPr id="502" name="Google Shape;502;p73"/>
          <p:cNvSpPr txBox="1"/>
          <p:nvPr/>
        </p:nvSpPr>
        <p:spPr>
          <a:xfrm>
            <a:off x="153950" y="2736625"/>
            <a:ext cx="5013600" cy="750900"/>
          </a:xfrm>
          <a:prstGeom prst="rect">
            <a:avLst/>
          </a:prstGeom>
          <a:solidFill>
            <a:srgbClr val="6FA8DC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114300" rtl="0" algn="l">
              <a:lnSpc>
                <a:spcPct val="13076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highlight>
                  <a:srgbClr val="6FA8DC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height = input("Enter your height: ")</a:t>
            </a:r>
            <a:endParaRPr sz="1600">
              <a:solidFill>
                <a:schemeClr val="dk2"/>
              </a:solidFill>
              <a:highlight>
                <a:srgbClr val="6FA8DC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marR="114300" rtl="0" algn="l">
              <a:lnSpc>
                <a:spcPct val="13076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highlight>
                  <a:srgbClr val="6FA8DC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height = float(height)</a:t>
            </a:r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74"/>
          <p:cNvSpPr txBox="1"/>
          <p:nvPr>
            <p:ph type="title"/>
          </p:nvPr>
        </p:nvSpPr>
        <p:spPr>
          <a:xfrm>
            <a:off x="0" y="-133825"/>
            <a:ext cx="5227200" cy="58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Python cheat sheet</a:t>
            </a:r>
            <a:endParaRPr/>
          </a:p>
        </p:txBody>
      </p:sp>
      <p:sp>
        <p:nvSpPr>
          <p:cNvPr id="508" name="Google Shape;508;p74"/>
          <p:cNvSpPr txBox="1"/>
          <p:nvPr/>
        </p:nvSpPr>
        <p:spPr>
          <a:xfrm>
            <a:off x="0" y="4892575"/>
            <a:ext cx="6105300" cy="3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3"/>
              </a:rPr>
              <a:t>https://s3.amazonaws.com/assets.datacamp.com/blog_assets/PythonForDataScience.pdf</a:t>
            </a:r>
            <a:endParaRPr/>
          </a:p>
        </p:txBody>
      </p:sp>
      <p:pic>
        <p:nvPicPr>
          <p:cNvPr id="509" name="Google Shape;509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73075" y="525225"/>
            <a:ext cx="6373425" cy="4475949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75"/>
          <p:cNvSpPr txBox="1"/>
          <p:nvPr>
            <p:ph type="title"/>
          </p:nvPr>
        </p:nvSpPr>
        <p:spPr>
          <a:xfrm>
            <a:off x="532475" y="2291100"/>
            <a:ext cx="77871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Call BOT API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2"/>
          <p:cNvSpPr txBox="1"/>
          <p:nvPr>
            <p:ph type="title"/>
          </p:nvPr>
        </p:nvSpPr>
        <p:spPr>
          <a:xfrm>
            <a:off x="181925" y="17647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API Overview</a:t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76"/>
          <p:cNvSpPr txBox="1"/>
          <p:nvPr>
            <p:ph type="title"/>
          </p:nvPr>
        </p:nvSpPr>
        <p:spPr>
          <a:xfrm>
            <a:off x="147050" y="0"/>
            <a:ext cx="85206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BOT API</a:t>
            </a:r>
            <a:endParaRPr/>
          </a:p>
        </p:txBody>
      </p:sp>
      <p:sp>
        <p:nvSpPr>
          <p:cNvPr id="520" name="Google Shape;520;p76"/>
          <p:cNvSpPr txBox="1"/>
          <p:nvPr/>
        </p:nvSpPr>
        <p:spPr>
          <a:xfrm>
            <a:off x="2567125" y="127500"/>
            <a:ext cx="5817600" cy="4524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latin typeface="Kanit"/>
                <a:ea typeface="Kanit"/>
                <a:cs typeface="Kanit"/>
                <a:sym typeface="Kanit"/>
                <a:hlinkClick r:id="rId3"/>
              </a:rPr>
              <a:t>https://apiportal.bot.or.th/bot/public/user/register</a:t>
            </a:r>
            <a:endParaRPr sz="18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</p:txBody>
      </p:sp>
      <p:pic>
        <p:nvPicPr>
          <p:cNvPr id="521" name="Google Shape;521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7025" y="822650"/>
            <a:ext cx="6569857" cy="4131301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77"/>
          <p:cNvSpPr txBox="1"/>
          <p:nvPr>
            <p:ph type="title"/>
          </p:nvPr>
        </p:nvSpPr>
        <p:spPr>
          <a:xfrm>
            <a:off x="147050" y="0"/>
            <a:ext cx="85206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Register API</a:t>
            </a:r>
            <a:endParaRPr/>
          </a:p>
        </p:txBody>
      </p:sp>
      <p:pic>
        <p:nvPicPr>
          <p:cNvPr id="527" name="Google Shape;527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2775" y="804075"/>
            <a:ext cx="7522935" cy="413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78"/>
          <p:cNvSpPr txBox="1"/>
          <p:nvPr>
            <p:ph type="title"/>
          </p:nvPr>
        </p:nvSpPr>
        <p:spPr>
          <a:xfrm>
            <a:off x="147050" y="0"/>
            <a:ext cx="85206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Register Application : Python API</a:t>
            </a:r>
            <a:endParaRPr/>
          </a:p>
        </p:txBody>
      </p:sp>
      <p:pic>
        <p:nvPicPr>
          <p:cNvPr id="533" name="Google Shape;533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0800" y="686500"/>
            <a:ext cx="5852239" cy="43170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8" name="Google Shape;538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4600" y="639263"/>
            <a:ext cx="5166525" cy="3864976"/>
          </a:xfrm>
          <a:prstGeom prst="rect">
            <a:avLst/>
          </a:prstGeom>
          <a:noFill/>
          <a:ln>
            <a:noFill/>
          </a:ln>
        </p:spPr>
      </p:pic>
      <p:sp>
        <p:nvSpPr>
          <p:cNvPr id="539" name="Google Shape;539;p79"/>
          <p:cNvSpPr txBox="1"/>
          <p:nvPr/>
        </p:nvSpPr>
        <p:spPr>
          <a:xfrm>
            <a:off x="122100" y="4636500"/>
            <a:ext cx="8899800" cy="4524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Copy </a:t>
            </a:r>
            <a:r>
              <a:rPr lang="en" sz="1800">
                <a:solidFill>
                  <a:srgbClr val="FF00FF"/>
                </a:solidFill>
                <a:latin typeface="Kanit"/>
                <a:ea typeface="Kanit"/>
                <a:cs typeface="Kanit"/>
                <a:sym typeface="Kanit"/>
              </a:rPr>
              <a:t>Client ID</a:t>
            </a:r>
            <a:r>
              <a:rPr lang="en" sz="18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 to field in the next step : </a:t>
            </a:r>
            <a:r>
              <a:rPr lang="en" sz="1800">
                <a:solidFill>
                  <a:srgbClr val="FF0000"/>
                </a:solidFill>
                <a:latin typeface="Kanit"/>
                <a:ea typeface="Kanit"/>
                <a:cs typeface="Kanit"/>
                <a:sym typeface="Kanit"/>
              </a:rPr>
              <a:t>1edd90f8-f587-4e21-9433-81db0f322825</a:t>
            </a:r>
            <a:endParaRPr sz="1800">
              <a:solidFill>
                <a:srgbClr val="FF0000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80"/>
          <p:cNvSpPr txBox="1"/>
          <p:nvPr>
            <p:ph type="title"/>
          </p:nvPr>
        </p:nvSpPr>
        <p:spPr>
          <a:xfrm>
            <a:off x="147050" y="0"/>
            <a:ext cx="85206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Activate API</a:t>
            </a:r>
            <a:endParaRPr/>
          </a:p>
        </p:txBody>
      </p:sp>
      <p:pic>
        <p:nvPicPr>
          <p:cNvPr id="545" name="Google Shape;545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2400" y="835800"/>
            <a:ext cx="6180786" cy="413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81"/>
          <p:cNvSpPr txBox="1"/>
          <p:nvPr>
            <p:ph type="title"/>
          </p:nvPr>
        </p:nvSpPr>
        <p:spPr>
          <a:xfrm>
            <a:off x="147050" y="0"/>
            <a:ext cx="85206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Activate API</a:t>
            </a:r>
            <a:endParaRPr/>
          </a:p>
        </p:txBody>
      </p:sp>
      <p:pic>
        <p:nvPicPr>
          <p:cNvPr id="551" name="Google Shape;551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2138" y="823800"/>
            <a:ext cx="5779716" cy="413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82"/>
          <p:cNvSpPr txBox="1"/>
          <p:nvPr>
            <p:ph type="title"/>
          </p:nvPr>
        </p:nvSpPr>
        <p:spPr>
          <a:xfrm>
            <a:off x="147050" y="0"/>
            <a:ext cx="85206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Browse API</a:t>
            </a:r>
            <a:endParaRPr/>
          </a:p>
        </p:txBody>
      </p:sp>
      <p:pic>
        <p:nvPicPr>
          <p:cNvPr id="557" name="Google Shape;557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6400" y="847800"/>
            <a:ext cx="5651245" cy="4131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83"/>
          <p:cNvSpPr txBox="1"/>
          <p:nvPr>
            <p:ph type="title"/>
          </p:nvPr>
        </p:nvSpPr>
        <p:spPr>
          <a:xfrm>
            <a:off x="147050" y="0"/>
            <a:ext cx="85206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 Example</a:t>
            </a:r>
            <a:endParaRPr/>
          </a:p>
        </p:txBody>
      </p:sp>
      <p:pic>
        <p:nvPicPr>
          <p:cNvPr id="563" name="Google Shape;563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5812" y="694363"/>
            <a:ext cx="7356427" cy="3754774"/>
          </a:xfrm>
          <a:prstGeom prst="rect">
            <a:avLst/>
          </a:prstGeom>
          <a:noFill/>
          <a:ln>
            <a:noFill/>
          </a:ln>
        </p:spPr>
      </p:pic>
      <p:sp>
        <p:nvSpPr>
          <p:cNvPr id="564" name="Google Shape;564;p83"/>
          <p:cNvSpPr txBox="1"/>
          <p:nvPr/>
        </p:nvSpPr>
        <p:spPr>
          <a:xfrm>
            <a:off x="122100" y="4636500"/>
            <a:ext cx="8899800" cy="4524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Client ID from previous step : </a:t>
            </a:r>
            <a:r>
              <a:rPr lang="en" sz="1800">
                <a:solidFill>
                  <a:srgbClr val="FF0000"/>
                </a:solidFill>
                <a:latin typeface="Kanit"/>
                <a:ea typeface="Kanit"/>
                <a:cs typeface="Kanit"/>
                <a:sym typeface="Kanit"/>
              </a:rPr>
              <a:t>1edd90f8-f587-4e21-9433-81db0f322825</a:t>
            </a:r>
            <a:endParaRPr sz="1800">
              <a:solidFill>
                <a:srgbClr val="FF0000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84"/>
          <p:cNvSpPr txBox="1"/>
          <p:nvPr>
            <p:ph type="title"/>
          </p:nvPr>
        </p:nvSpPr>
        <p:spPr>
          <a:xfrm>
            <a:off x="147050" y="0"/>
            <a:ext cx="85206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Request API  -- BOT_API_Daily.py</a:t>
            </a:r>
            <a:endParaRPr/>
          </a:p>
        </p:txBody>
      </p:sp>
      <p:sp>
        <p:nvSpPr>
          <p:cNvPr id="570" name="Google Shape;570;p84"/>
          <p:cNvSpPr txBox="1"/>
          <p:nvPr/>
        </p:nvSpPr>
        <p:spPr>
          <a:xfrm>
            <a:off x="344625" y="760075"/>
            <a:ext cx="8698800" cy="39402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import http.client</a:t>
            </a:r>
            <a:endParaRPr sz="18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conn = http.client.HTTPSConnection("apigw1.bot.or.th")</a:t>
            </a:r>
            <a:endParaRPr sz="18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headers = {</a:t>
            </a:r>
            <a:endParaRPr sz="18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    'x-ibm-client-id': "</a:t>
            </a:r>
            <a:r>
              <a:rPr lang="en" sz="1800">
                <a:solidFill>
                  <a:srgbClr val="FF0000"/>
                </a:solidFill>
                <a:latin typeface="Kanit"/>
                <a:ea typeface="Kanit"/>
                <a:cs typeface="Kanit"/>
                <a:sym typeface="Kanit"/>
              </a:rPr>
              <a:t>1edd90f8-f587-4e21-9433-81db0f322825</a:t>
            </a:r>
            <a:r>
              <a:rPr lang="en" sz="18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",</a:t>
            </a:r>
            <a:endParaRPr sz="18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    'accept': "application/json"</a:t>
            </a:r>
            <a:endParaRPr sz="18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    }</a:t>
            </a:r>
            <a:endParaRPr sz="18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conn.request("GET", "/bot/public/Stat-ReferenceRate/v2/DAILY_REF_RATE/?start_period=</a:t>
            </a:r>
            <a:r>
              <a:rPr lang="en" sz="1800">
                <a:solidFill>
                  <a:srgbClr val="FF9900"/>
                </a:solidFill>
                <a:latin typeface="Kanit"/>
                <a:ea typeface="Kanit"/>
                <a:cs typeface="Kanit"/>
                <a:sym typeface="Kanit"/>
              </a:rPr>
              <a:t>20</a:t>
            </a:r>
            <a:r>
              <a:rPr lang="en" sz="1800">
                <a:solidFill>
                  <a:srgbClr val="FF9900"/>
                </a:solidFill>
                <a:latin typeface="Kanit"/>
                <a:ea typeface="Kanit"/>
                <a:cs typeface="Kanit"/>
                <a:sym typeface="Kanit"/>
              </a:rPr>
              <a:t>18</a:t>
            </a:r>
            <a:r>
              <a:rPr lang="en" sz="1800">
                <a:solidFill>
                  <a:srgbClr val="FF9900"/>
                </a:solidFill>
                <a:latin typeface="Kanit"/>
                <a:ea typeface="Kanit"/>
                <a:cs typeface="Kanit"/>
                <a:sym typeface="Kanit"/>
              </a:rPr>
              <a:t>-</a:t>
            </a:r>
            <a:r>
              <a:rPr lang="en" sz="1800">
                <a:solidFill>
                  <a:srgbClr val="FF9900"/>
                </a:solidFill>
                <a:latin typeface="Kanit"/>
                <a:ea typeface="Kanit"/>
                <a:cs typeface="Kanit"/>
                <a:sym typeface="Kanit"/>
              </a:rPr>
              <a:t>10</a:t>
            </a:r>
            <a:r>
              <a:rPr lang="en" sz="1800">
                <a:solidFill>
                  <a:srgbClr val="FF9900"/>
                </a:solidFill>
                <a:latin typeface="Kanit"/>
                <a:ea typeface="Kanit"/>
                <a:cs typeface="Kanit"/>
                <a:sym typeface="Kanit"/>
              </a:rPr>
              <a:t>-01</a:t>
            </a:r>
            <a:r>
              <a:rPr lang="en" sz="18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&amp;end_period=</a:t>
            </a:r>
            <a:r>
              <a:rPr lang="en" sz="1800">
                <a:solidFill>
                  <a:srgbClr val="FF9900"/>
                </a:solidFill>
                <a:latin typeface="Kanit"/>
                <a:ea typeface="Kanit"/>
                <a:cs typeface="Kanit"/>
                <a:sym typeface="Kanit"/>
              </a:rPr>
              <a:t>20</a:t>
            </a:r>
            <a:r>
              <a:rPr lang="en" sz="1800">
                <a:solidFill>
                  <a:srgbClr val="FF9900"/>
                </a:solidFill>
                <a:latin typeface="Kanit"/>
                <a:ea typeface="Kanit"/>
                <a:cs typeface="Kanit"/>
                <a:sym typeface="Kanit"/>
              </a:rPr>
              <a:t>18</a:t>
            </a:r>
            <a:r>
              <a:rPr lang="en" sz="1800">
                <a:solidFill>
                  <a:srgbClr val="FF9900"/>
                </a:solidFill>
                <a:latin typeface="Kanit"/>
                <a:ea typeface="Kanit"/>
                <a:cs typeface="Kanit"/>
                <a:sym typeface="Kanit"/>
              </a:rPr>
              <a:t>-</a:t>
            </a:r>
            <a:r>
              <a:rPr lang="en" sz="1800">
                <a:solidFill>
                  <a:srgbClr val="FF9900"/>
                </a:solidFill>
                <a:latin typeface="Kanit"/>
                <a:ea typeface="Kanit"/>
                <a:cs typeface="Kanit"/>
                <a:sym typeface="Kanit"/>
              </a:rPr>
              <a:t>10</a:t>
            </a:r>
            <a:r>
              <a:rPr lang="en" sz="1800">
                <a:solidFill>
                  <a:srgbClr val="FF9900"/>
                </a:solidFill>
                <a:latin typeface="Kanit"/>
                <a:ea typeface="Kanit"/>
                <a:cs typeface="Kanit"/>
                <a:sym typeface="Kanit"/>
              </a:rPr>
              <a:t>-31</a:t>
            </a:r>
            <a:r>
              <a:rPr lang="en" sz="18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", headers=headers)</a:t>
            </a:r>
            <a:endParaRPr sz="18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res = conn.getresponse()</a:t>
            </a:r>
            <a:endParaRPr sz="18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data = res.read()</a:t>
            </a:r>
            <a:endParaRPr sz="18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print(data.decode("utf-8"))</a:t>
            </a:r>
            <a:endParaRPr sz="18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85"/>
          <p:cNvSpPr txBox="1"/>
          <p:nvPr>
            <p:ph type="title"/>
          </p:nvPr>
        </p:nvSpPr>
        <p:spPr>
          <a:xfrm>
            <a:off x="147050" y="0"/>
            <a:ext cx="85206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Response JSON</a:t>
            </a:r>
            <a:endParaRPr/>
          </a:p>
        </p:txBody>
      </p:sp>
      <p:sp>
        <p:nvSpPr>
          <p:cNvPr id="576" name="Google Shape;576;p85"/>
          <p:cNvSpPr txBox="1"/>
          <p:nvPr/>
        </p:nvSpPr>
        <p:spPr>
          <a:xfrm>
            <a:off x="175450" y="664875"/>
            <a:ext cx="4293900" cy="44325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{</a:t>
            </a:r>
            <a:endParaRPr sz="900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   "</a:t>
            </a:r>
            <a:r>
              <a:rPr b="1" lang="en" sz="900">
                <a:solidFill>
                  <a:srgbClr val="FF00FF"/>
                </a:solidFill>
                <a:latin typeface="Roboto"/>
                <a:ea typeface="Roboto"/>
                <a:cs typeface="Roboto"/>
                <a:sym typeface="Roboto"/>
              </a:rPr>
              <a:t>result</a:t>
            </a:r>
            <a:r>
              <a:rPr lang="en" sz="90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":{</a:t>
            </a:r>
            <a:endParaRPr sz="900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      "timestamp":"2018-11-04 09:35:56",</a:t>
            </a:r>
            <a:endParaRPr sz="900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      "api":"Daily Weighted-average Interbank Exchange Rate - THB / USD",</a:t>
            </a:r>
            <a:endParaRPr sz="900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      "</a:t>
            </a:r>
            <a:r>
              <a:rPr b="1" lang="en" sz="900">
                <a:solidFill>
                  <a:srgbClr val="FF00FF"/>
                </a:solidFill>
                <a:latin typeface="Roboto"/>
                <a:ea typeface="Roboto"/>
                <a:cs typeface="Roboto"/>
                <a:sym typeface="Roboto"/>
              </a:rPr>
              <a:t>data</a:t>
            </a:r>
            <a:r>
              <a:rPr lang="en" sz="90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":{</a:t>
            </a:r>
            <a:endParaRPr sz="900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         "data_header":{</a:t>
            </a:r>
            <a:endParaRPr sz="900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            "report_name_eng":"Rates of Exchange of Commercial Banks in Bangkok Metropolis (2002-present)",</a:t>
            </a:r>
            <a:endParaRPr sz="900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            "report_name_th":"อัตราแลกเปลี่ยนเฉลี่ยของธนาคารพาณิชย์ในกรุงเทพมหานคร (2545-ปัจจุบัน)",</a:t>
            </a:r>
            <a:endParaRPr sz="900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            "report_uoq_name_eng":"(Unit : Baht / 1 Unit of Foreign Currency)",</a:t>
            </a:r>
            <a:endParaRPr sz="900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            "report_uoq_name_th":"(หน่วย : บาท ต่อ 1 หน่วยเงินตราต่างประเทศ)",</a:t>
            </a:r>
            <a:endParaRPr sz="900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            "report_source_of_data":[</a:t>
            </a:r>
            <a:endParaRPr sz="900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               {</a:t>
            </a:r>
            <a:endParaRPr sz="900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                  "source_of_data_eng":"Bank of Thailand",</a:t>
            </a:r>
            <a:endParaRPr sz="900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                  "source_of_data_th":"ธนาคารแห่งประเทศไทย"</a:t>
            </a:r>
            <a:endParaRPr sz="900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               }</a:t>
            </a:r>
            <a:endParaRPr sz="900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            ],</a:t>
            </a:r>
            <a:endParaRPr sz="900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            "report_remark":[</a:t>
            </a:r>
            <a:endParaRPr sz="900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            ],</a:t>
            </a:r>
            <a:endParaRPr sz="900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            "last_updated":"2018-11-02"</a:t>
            </a:r>
            <a:endParaRPr sz="900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         },</a:t>
            </a:r>
            <a:endParaRPr sz="900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         "</a:t>
            </a:r>
            <a:r>
              <a:rPr b="1" lang="en" sz="900">
                <a:solidFill>
                  <a:srgbClr val="FF00FF"/>
                </a:solidFill>
                <a:latin typeface="Roboto"/>
                <a:ea typeface="Roboto"/>
                <a:cs typeface="Roboto"/>
                <a:sym typeface="Roboto"/>
              </a:rPr>
              <a:t>data_detail</a:t>
            </a:r>
            <a:r>
              <a:rPr lang="en" sz="90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":[</a:t>
            </a:r>
            <a:endParaRPr sz="900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            {</a:t>
            </a:r>
            <a:endParaRPr sz="900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               "period":"2018-10-31",</a:t>
            </a:r>
            <a:endParaRPr sz="900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               "rate":"33.2660000"</a:t>
            </a:r>
            <a:endParaRPr sz="900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            },</a:t>
            </a:r>
            <a:endParaRPr sz="900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            {</a:t>
            </a:r>
            <a:endParaRPr sz="900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               "period":"2018-10-30",</a:t>
            </a:r>
            <a:endParaRPr sz="900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               "rate":"33.2700000"</a:t>
            </a:r>
            <a:endParaRPr sz="900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            },</a:t>
            </a:r>
            <a:endParaRPr sz="900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            </a:t>
            </a:r>
            <a:endParaRPr sz="900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77" name="Google Shape;577;p85"/>
          <p:cNvSpPr txBox="1"/>
          <p:nvPr/>
        </p:nvSpPr>
        <p:spPr>
          <a:xfrm>
            <a:off x="4677200" y="664875"/>
            <a:ext cx="4293900" cy="44325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            {</a:t>
            </a:r>
            <a:endParaRPr sz="900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               "period":"2018-10-29",</a:t>
            </a:r>
            <a:endParaRPr sz="900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               "rate":"33.1360000"</a:t>
            </a:r>
            <a:endParaRPr sz="900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            },</a:t>
            </a:r>
            <a:endParaRPr sz="900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            {</a:t>
            </a:r>
            <a:endParaRPr sz="900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               "period":"2018-10-26",</a:t>
            </a:r>
            <a:endParaRPr sz="900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               "rate":"33.0290000"</a:t>
            </a:r>
            <a:endParaRPr sz="900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            },</a:t>
            </a:r>
            <a:endParaRPr sz="900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            {</a:t>
            </a:r>
            <a:endParaRPr sz="900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               "period":"2018-10-25",</a:t>
            </a:r>
            <a:endParaRPr sz="900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               "rate":"32.9230000"</a:t>
            </a:r>
            <a:endParaRPr sz="900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            },</a:t>
            </a:r>
            <a:endParaRPr sz="900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            {</a:t>
            </a:r>
            <a:endParaRPr sz="900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               "period":"2018-10-24",</a:t>
            </a:r>
            <a:endParaRPr sz="900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               "rate":"32.8110000"</a:t>
            </a:r>
            <a:endParaRPr sz="900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            }</a:t>
            </a:r>
            <a:r>
              <a:rPr lang="en" sz="90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,</a:t>
            </a:r>
            <a:endParaRPr sz="900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            {</a:t>
            </a:r>
            <a:endParaRPr sz="900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               "period":"2018-10-03",</a:t>
            </a:r>
            <a:endParaRPr sz="900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               "rate":"32.3380000"</a:t>
            </a:r>
            <a:endParaRPr sz="900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            },</a:t>
            </a:r>
            <a:endParaRPr sz="900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            {</a:t>
            </a:r>
            <a:endParaRPr sz="900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               "period":"2018-10-02",</a:t>
            </a:r>
            <a:endParaRPr sz="900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               "rate":"32.3380000"</a:t>
            </a:r>
            <a:endParaRPr sz="900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            },</a:t>
            </a:r>
            <a:endParaRPr sz="900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            {</a:t>
            </a:r>
            <a:endParaRPr sz="900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               "period":"2018-10-01",</a:t>
            </a:r>
            <a:endParaRPr sz="900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               "rate":"32.2530000"</a:t>
            </a:r>
            <a:endParaRPr sz="900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            }</a:t>
            </a:r>
            <a:endParaRPr sz="900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         ]</a:t>
            </a:r>
            <a:endParaRPr sz="900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      }</a:t>
            </a:r>
            <a:endParaRPr sz="900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   }</a:t>
            </a:r>
            <a:endParaRPr sz="900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}</a:t>
            </a:r>
            <a:endParaRPr sz="900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3"/>
          <p:cNvSpPr txBox="1"/>
          <p:nvPr>
            <p:ph type="title"/>
          </p:nvPr>
        </p:nvSpPr>
        <p:spPr>
          <a:xfrm>
            <a:off x="177750" y="0"/>
            <a:ext cx="87885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API = Application Program Interface </a:t>
            </a:r>
            <a:endParaRPr/>
          </a:p>
        </p:txBody>
      </p:sp>
      <p:pic>
        <p:nvPicPr>
          <p:cNvPr id="148" name="Google Shape;14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425" y="868100"/>
            <a:ext cx="8839200" cy="3557788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3"/>
          <p:cNvSpPr txBox="1"/>
          <p:nvPr/>
        </p:nvSpPr>
        <p:spPr>
          <a:xfrm>
            <a:off x="-3175" y="4698100"/>
            <a:ext cx="9234900" cy="3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Img src: </a:t>
            </a:r>
            <a:r>
              <a:rPr lang="en" sz="1100" u="sng">
                <a:solidFill>
                  <a:schemeClr val="hlink"/>
                </a:solidFill>
                <a:hlinkClick r:id="rId4"/>
              </a:rPr>
              <a:t>https://www.dailytech.in.th/api-%E0%B8%84%E0%B8%B7%E0%B8%AD%E0%B8%AD%E0%B8%B0%E0%B9%84%E0%B8%A3/</a:t>
            </a:r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86"/>
          <p:cNvSpPr txBox="1"/>
          <p:nvPr>
            <p:ph type="title"/>
          </p:nvPr>
        </p:nvSpPr>
        <p:spPr>
          <a:xfrm>
            <a:off x="147050" y="0"/>
            <a:ext cx="85206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Format Response to DataFrame</a:t>
            </a:r>
            <a:endParaRPr/>
          </a:p>
        </p:txBody>
      </p:sp>
      <p:sp>
        <p:nvSpPr>
          <p:cNvPr id="583" name="Google Shape;583;p86"/>
          <p:cNvSpPr txBox="1"/>
          <p:nvPr/>
        </p:nvSpPr>
        <p:spPr>
          <a:xfrm>
            <a:off x="85125" y="1240300"/>
            <a:ext cx="5141400" cy="28968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import pandas as pd</a:t>
            </a:r>
            <a:endParaRPr sz="18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j=pd.io.json.loads(data)</a:t>
            </a:r>
            <a:endParaRPr sz="18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df=pd.DataFrame(j[</a:t>
            </a:r>
            <a:r>
              <a:rPr lang="en" sz="1800">
                <a:solidFill>
                  <a:srgbClr val="FF00FF"/>
                </a:solidFill>
                <a:latin typeface="Kanit"/>
                <a:ea typeface="Kanit"/>
                <a:cs typeface="Kanit"/>
                <a:sym typeface="Kanit"/>
              </a:rPr>
              <a:t>'result'</a:t>
            </a:r>
            <a:r>
              <a:rPr lang="en" sz="18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][</a:t>
            </a:r>
            <a:r>
              <a:rPr lang="en" sz="1800">
                <a:solidFill>
                  <a:srgbClr val="FF00FF"/>
                </a:solidFill>
                <a:latin typeface="Kanit"/>
                <a:ea typeface="Kanit"/>
                <a:cs typeface="Kanit"/>
                <a:sym typeface="Kanit"/>
              </a:rPr>
              <a:t>'data'</a:t>
            </a:r>
            <a:r>
              <a:rPr lang="en" sz="18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][</a:t>
            </a:r>
            <a:r>
              <a:rPr lang="en" sz="1800">
                <a:solidFill>
                  <a:srgbClr val="FF00FF"/>
                </a:solidFill>
                <a:latin typeface="Kanit"/>
                <a:ea typeface="Kanit"/>
                <a:cs typeface="Kanit"/>
                <a:sym typeface="Kanit"/>
              </a:rPr>
              <a:t>'data_detail'</a:t>
            </a:r>
            <a:r>
              <a:rPr lang="en" sz="18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])</a:t>
            </a:r>
            <a:endParaRPr sz="18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999999"/>
                </a:solidFill>
                <a:latin typeface="Kanit"/>
                <a:ea typeface="Kanit"/>
                <a:cs typeface="Kanit"/>
                <a:sym typeface="Kanit"/>
              </a:rPr>
              <a:t>#แปลงให้เป็น Type DateTime</a:t>
            </a:r>
            <a:endParaRPr sz="1800">
              <a:solidFill>
                <a:srgbClr val="999999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df.period= pd.to_datetime(df.period)</a:t>
            </a:r>
            <a:endParaRPr sz="18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999999"/>
                </a:solidFill>
                <a:latin typeface="Kanit"/>
                <a:ea typeface="Kanit"/>
                <a:cs typeface="Kanit"/>
                <a:sym typeface="Kanit"/>
              </a:rPr>
              <a:t>#แปลงให้เป็น Type Numeric</a:t>
            </a:r>
            <a:endParaRPr sz="1800">
              <a:solidFill>
                <a:srgbClr val="999999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df.rate= pd.to_numeric(df.rate)</a:t>
            </a:r>
            <a:endParaRPr sz="18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print(df)</a:t>
            </a:r>
            <a:endParaRPr sz="18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</p:txBody>
      </p:sp>
      <p:pic>
        <p:nvPicPr>
          <p:cNvPr id="584" name="Google Shape;584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43300" y="707400"/>
            <a:ext cx="1891989" cy="41313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85" name="Google Shape;585;p86"/>
          <p:cNvSpPr/>
          <p:nvPr/>
        </p:nvSpPr>
        <p:spPr>
          <a:xfrm>
            <a:off x="5577500" y="2253175"/>
            <a:ext cx="812700" cy="7941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6" name="Google Shape;586;p86"/>
          <p:cNvSpPr txBox="1"/>
          <p:nvPr/>
        </p:nvSpPr>
        <p:spPr>
          <a:xfrm>
            <a:off x="1931150" y="666800"/>
            <a:ext cx="1801200" cy="4284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pip install pandas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87"/>
          <p:cNvSpPr txBox="1"/>
          <p:nvPr>
            <p:ph type="title"/>
          </p:nvPr>
        </p:nvSpPr>
        <p:spPr>
          <a:xfrm>
            <a:off x="147050" y="0"/>
            <a:ext cx="22050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Plot graph</a:t>
            </a:r>
            <a:endParaRPr/>
          </a:p>
        </p:txBody>
      </p:sp>
      <p:sp>
        <p:nvSpPr>
          <p:cNvPr id="592" name="Google Shape;592;p87"/>
          <p:cNvSpPr txBox="1"/>
          <p:nvPr/>
        </p:nvSpPr>
        <p:spPr>
          <a:xfrm>
            <a:off x="310525" y="707400"/>
            <a:ext cx="8719200" cy="13356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import matplotlib.pyplot as plt </a:t>
            </a:r>
            <a:r>
              <a:rPr lang="en" sz="1600">
                <a:solidFill>
                  <a:srgbClr val="999999"/>
                </a:solidFill>
                <a:latin typeface="Kanit"/>
                <a:ea typeface="Kanit"/>
                <a:cs typeface="Kanit"/>
                <a:sym typeface="Kanit"/>
              </a:rPr>
              <a:t>#plot graph เส้น และกาหนดขนาดของเส้น</a:t>
            </a:r>
            <a:endParaRPr sz="1600">
              <a:solidFill>
                <a:srgbClr val="999999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plt.plot(df.period,df.rate, linewidth=1) </a:t>
            </a:r>
            <a:r>
              <a:rPr lang="en" sz="1600">
                <a:solidFill>
                  <a:srgbClr val="999999"/>
                </a:solidFill>
                <a:latin typeface="Kanit"/>
                <a:ea typeface="Kanit"/>
                <a:cs typeface="Kanit"/>
                <a:sym typeface="Kanit"/>
              </a:rPr>
              <a:t>#กำหนด Description แต่ละเส้นพร้อมบอกตาแหน่งที่แสดง</a:t>
            </a:r>
            <a:endParaRPr sz="1600">
              <a:solidFill>
                <a:srgbClr val="999999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plt.legend(["Line 1"], loc="upper right")</a:t>
            </a:r>
            <a:endParaRPr sz="16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plt.show()</a:t>
            </a:r>
            <a:endParaRPr sz="18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</p:txBody>
      </p:sp>
      <p:pic>
        <p:nvPicPr>
          <p:cNvPr id="593" name="Google Shape;593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1875" y="2150625"/>
            <a:ext cx="4524950" cy="2992875"/>
          </a:xfrm>
          <a:prstGeom prst="rect">
            <a:avLst/>
          </a:prstGeom>
          <a:noFill/>
          <a:ln>
            <a:noFill/>
          </a:ln>
        </p:spPr>
      </p:pic>
      <p:sp>
        <p:nvSpPr>
          <p:cNvPr id="594" name="Google Shape;594;p87"/>
          <p:cNvSpPr txBox="1"/>
          <p:nvPr/>
        </p:nvSpPr>
        <p:spPr>
          <a:xfrm>
            <a:off x="3472350" y="121850"/>
            <a:ext cx="1801200" cy="4284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pip install matplotlib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88"/>
          <p:cNvSpPr txBox="1"/>
          <p:nvPr>
            <p:ph type="title"/>
          </p:nvPr>
        </p:nvSpPr>
        <p:spPr>
          <a:xfrm>
            <a:off x="-75" y="-88500"/>
            <a:ext cx="8002500" cy="49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Request API Lab 1</a:t>
            </a:r>
            <a:endParaRPr/>
          </a:p>
        </p:txBody>
      </p:sp>
      <p:sp>
        <p:nvSpPr>
          <p:cNvPr id="600" name="Google Shape;600;p88"/>
          <p:cNvSpPr txBox="1"/>
          <p:nvPr>
            <p:ph idx="1" type="body"/>
          </p:nvPr>
        </p:nvSpPr>
        <p:spPr>
          <a:xfrm>
            <a:off x="37125" y="530950"/>
            <a:ext cx="9024300" cy="425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Create </a:t>
            </a:r>
            <a:r>
              <a:rPr lang="en">
                <a:solidFill>
                  <a:srgbClr val="0000FF"/>
                </a:solidFill>
              </a:rPr>
              <a:t>BOT_API_Monthly.py</a:t>
            </a:r>
            <a:endParaRPr>
              <a:solidFill>
                <a:srgbClr val="0000FF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400"/>
              <a:buAutoNum type="arabicPeriod"/>
            </a:pPr>
            <a:r>
              <a:rPr lang="en"/>
              <a:t>Using</a:t>
            </a:r>
            <a:r>
              <a:rPr lang="en">
                <a:solidFill>
                  <a:srgbClr val="0000FF"/>
                </a:solidFill>
              </a:rPr>
              <a:t> </a:t>
            </a:r>
            <a:endParaRPr>
              <a:solidFill>
                <a:srgbClr val="0000FF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FF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FF"/>
              </a:solidFill>
            </a:endParaRPr>
          </a:p>
          <a:p>
            <a:pPr indent="-3810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AutoNum type="arabicPeriod"/>
            </a:pPr>
            <a:r>
              <a:rPr lang="en"/>
              <a:t>Retrieve data from January 2017</a:t>
            </a:r>
            <a:r>
              <a:rPr lang="en"/>
              <a:t> to September 2020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AutoNum type="arabicPeriod"/>
            </a:pPr>
            <a:r>
              <a:rPr lang="en"/>
              <a:t>Print data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AutoNum type="arabicPeriod"/>
            </a:pPr>
            <a:r>
              <a:rPr lang="en"/>
              <a:t>Plot Graph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601" name="Google Shape;601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3675" y="1213150"/>
            <a:ext cx="1462525" cy="204142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89"/>
          <p:cNvSpPr txBox="1"/>
          <p:nvPr>
            <p:ph type="title"/>
          </p:nvPr>
        </p:nvSpPr>
        <p:spPr>
          <a:xfrm>
            <a:off x="532475" y="2291100"/>
            <a:ext cx="77871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 with postman</a:t>
            </a:r>
            <a:endParaRPr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90"/>
          <p:cNvSpPr txBox="1"/>
          <p:nvPr>
            <p:ph type="title"/>
          </p:nvPr>
        </p:nvSpPr>
        <p:spPr>
          <a:xfrm>
            <a:off x="-75" y="-88500"/>
            <a:ext cx="8002500" cy="49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 with Postman</a:t>
            </a:r>
            <a:endParaRPr/>
          </a:p>
        </p:txBody>
      </p:sp>
      <p:sp>
        <p:nvSpPr>
          <p:cNvPr id="612" name="Google Shape;612;p90"/>
          <p:cNvSpPr txBox="1"/>
          <p:nvPr>
            <p:ph idx="1" type="body"/>
          </p:nvPr>
        </p:nvSpPr>
        <p:spPr>
          <a:xfrm>
            <a:off x="311700" y="739800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https://www.postman.com/downloads/</a:t>
            </a:r>
            <a:endParaRPr/>
          </a:p>
        </p:txBody>
      </p:sp>
      <p:pic>
        <p:nvPicPr>
          <p:cNvPr id="613" name="Google Shape;613;p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9475" y="1407775"/>
            <a:ext cx="6669395" cy="347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91"/>
          <p:cNvSpPr txBox="1"/>
          <p:nvPr>
            <p:ph type="title"/>
          </p:nvPr>
        </p:nvSpPr>
        <p:spPr>
          <a:xfrm>
            <a:off x="147050" y="0"/>
            <a:ext cx="85206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Get Endpoint</a:t>
            </a:r>
            <a:endParaRPr/>
          </a:p>
        </p:txBody>
      </p:sp>
      <p:pic>
        <p:nvPicPr>
          <p:cNvPr id="619" name="Google Shape;619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4025" y="608350"/>
            <a:ext cx="5741025" cy="4316999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92"/>
          <p:cNvSpPr txBox="1"/>
          <p:nvPr>
            <p:ph type="title"/>
          </p:nvPr>
        </p:nvSpPr>
        <p:spPr>
          <a:xfrm>
            <a:off x="-75" y="-88500"/>
            <a:ext cx="8002500" cy="49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Extract Information</a:t>
            </a:r>
            <a:endParaRPr/>
          </a:p>
        </p:txBody>
      </p:sp>
      <p:sp>
        <p:nvSpPr>
          <p:cNvPr id="625" name="Google Shape;625;p92"/>
          <p:cNvSpPr txBox="1"/>
          <p:nvPr>
            <p:ph idx="1" type="body"/>
          </p:nvPr>
        </p:nvSpPr>
        <p:spPr>
          <a:xfrm>
            <a:off x="235625" y="2171200"/>
            <a:ext cx="8813400" cy="276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Method: </a:t>
            </a:r>
            <a:r>
              <a:rPr lang="en" sz="1700">
                <a:latin typeface="Source Code Pro"/>
                <a:ea typeface="Source Code Pro"/>
                <a:cs typeface="Source Code Pro"/>
                <a:sym typeface="Source Code Pro"/>
              </a:rPr>
              <a:t>GET</a:t>
            </a:r>
            <a:endParaRPr sz="17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Endpoint:</a:t>
            </a:r>
            <a:r>
              <a:rPr lang="en" sz="1700">
                <a:latin typeface="Source Code Pro"/>
                <a:ea typeface="Source Code Pro"/>
                <a:cs typeface="Source Code Pro"/>
                <a:sym typeface="Source Code Pro"/>
              </a:rPr>
              <a:t> https://apigw1.bot.or.th/bot/public/Stat-ReferenceRate/v2/DAILY_REF_RATE/?start_period=</a:t>
            </a:r>
            <a:r>
              <a:rPr lang="en" sz="1700"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REPLACE_THIS_VALUE</a:t>
            </a:r>
            <a:r>
              <a:rPr lang="en" sz="1700">
                <a:latin typeface="Source Code Pro"/>
                <a:ea typeface="Source Code Pro"/>
                <a:cs typeface="Source Code Pro"/>
                <a:sym typeface="Source Code Pro"/>
              </a:rPr>
              <a:t>&amp;end_period=</a:t>
            </a:r>
            <a:r>
              <a:rPr lang="en" sz="1700"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REPLACE_THIS_VALUE</a:t>
            </a:r>
            <a:endParaRPr sz="1700">
              <a:solidFill>
                <a:srgbClr val="FF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H</a:t>
            </a:r>
            <a:r>
              <a:rPr lang="en" sz="17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eader: 	</a:t>
            </a:r>
            <a:r>
              <a:rPr lang="en" sz="1700">
                <a:latin typeface="Source Code Pro"/>
                <a:ea typeface="Source Code Pro"/>
                <a:cs typeface="Source Code Pro"/>
                <a:sym typeface="Source Code Pro"/>
              </a:rPr>
              <a:t>accept: application/json</a:t>
            </a:r>
            <a:endParaRPr sz="17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457200" lvl="0" marL="9144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700">
                <a:latin typeface="Source Code Pro"/>
                <a:ea typeface="Source Code Pro"/>
                <a:cs typeface="Source Code Pro"/>
                <a:sym typeface="Source Code Pro"/>
              </a:rPr>
              <a:t>x-ibm-client-id: </a:t>
            </a:r>
            <a:r>
              <a:rPr lang="en" sz="1800">
                <a:solidFill>
                  <a:srgbClr val="FF0000"/>
                </a:solidFill>
                <a:latin typeface="Kanit"/>
                <a:ea typeface="Kanit"/>
                <a:cs typeface="Kanit"/>
                <a:sym typeface="Kanit"/>
              </a:rPr>
              <a:t>1edd90f8-f587-4e21-9433-81db0f322825</a:t>
            </a:r>
            <a:endParaRPr sz="1700">
              <a:solidFill>
                <a:srgbClr val="FF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700">
              <a:solidFill>
                <a:srgbClr val="0000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626" name="Google Shape;626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4213" y="405300"/>
            <a:ext cx="4105275" cy="1543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93"/>
          <p:cNvSpPr txBox="1"/>
          <p:nvPr>
            <p:ph type="title"/>
          </p:nvPr>
        </p:nvSpPr>
        <p:spPr>
          <a:xfrm>
            <a:off x="-75" y="-88500"/>
            <a:ext cx="8002500" cy="49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Postman</a:t>
            </a:r>
            <a:endParaRPr/>
          </a:p>
        </p:txBody>
      </p:sp>
      <p:pic>
        <p:nvPicPr>
          <p:cNvPr id="632" name="Google Shape;632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9425" y="405300"/>
            <a:ext cx="6220060" cy="443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94"/>
          <p:cNvSpPr txBox="1"/>
          <p:nvPr>
            <p:ph type="title"/>
          </p:nvPr>
        </p:nvSpPr>
        <p:spPr>
          <a:xfrm>
            <a:off x="147050" y="0"/>
            <a:ext cx="85206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 Collection</a:t>
            </a:r>
            <a:endParaRPr/>
          </a:p>
        </p:txBody>
      </p:sp>
      <p:pic>
        <p:nvPicPr>
          <p:cNvPr id="638" name="Google Shape;638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3200" y="521700"/>
            <a:ext cx="6637625" cy="4436126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95"/>
          <p:cNvSpPr txBox="1"/>
          <p:nvPr>
            <p:ph type="title"/>
          </p:nvPr>
        </p:nvSpPr>
        <p:spPr>
          <a:xfrm>
            <a:off x="147050" y="0"/>
            <a:ext cx="85206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 Request</a:t>
            </a:r>
            <a:endParaRPr/>
          </a:p>
        </p:txBody>
      </p:sp>
      <p:pic>
        <p:nvPicPr>
          <p:cNvPr id="644" name="Google Shape;644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6975" y="593625"/>
            <a:ext cx="6056751" cy="431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4"/>
          <p:cNvSpPr txBox="1"/>
          <p:nvPr>
            <p:ph type="title"/>
          </p:nvPr>
        </p:nvSpPr>
        <p:spPr>
          <a:xfrm>
            <a:off x="-75" y="-88500"/>
            <a:ext cx="8002500" cy="49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API vs Web Service</a:t>
            </a:r>
            <a:endParaRPr/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311700" y="739800"/>
            <a:ext cx="8520600" cy="42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API = Application Program Interface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Web Service = API (operate over HTTP)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All Web Services = API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</a:rPr>
              <a:t>In this course !</a:t>
            </a:r>
            <a:endParaRPr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</a:rPr>
              <a:t>API = Web Service</a:t>
            </a:r>
            <a:endParaRPr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24"/>
          <p:cNvSpPr/>
          <p:nvPr/>
        </p:nvSpPr>
        <p:spPr>
          <a:xfrm>
            <a:off x="5639975" y="2027250"/>
            <a:ext cx="2927400" cy="2861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24"/>
          <p:cNvSpPr txBox="1"/>
          <p:nvPr/>
        </p:nvSpPr>
        <p:spPr>
          <a:xfrm>
            <a:off x="6752825" y="2147425"/>
            <a:ext cx="701700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Comfortaa"/>
                <a:ea typeface="Comfortaa"/>
                <a:cs typeface="Comfortaa"/>
                <a:sym typeface="Comfortaa"/>
              </a:rPr>
              <a:t>API</a:t>
            </a:r>
            <a:endParaRPr b="1" sz="20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58" name="Google Shape;158;p24"/>
          <p:cNvSpPr/>
          <p:nvPr/>
        </p:nvSpPr>
        <p:spPr>
          <a:xfrm>
            <a:off x="5758850" y="2800800"/>
            <a:ext cx="1404600" cy="1314600"/>
          </a:xfrm>
          <a:prstGeom prst="ellipse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 Service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(HTTP)</a:t>
            </a:r>
            <a:endParaRPr/>
          </a:p>
        </p:txBody>
      </p:sp>
      <p:sp>
        <p:nvSpPr>
          <p:cNvPr id="159" name="Google Shape;159;p24"/>
          <p:cNvSpPr txBox="1"/>
          <p:nvPr/>
        </p:nvSpPr>
        <p:spPr>
          <a:xfrm>
            <a:off x="7335700" y="2884225"/>
            <a:ext cx="998400" cy="4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mfortaa"/>
                <a:ea typeface="Comfortaa"/>
                <a:cs typeface="Comfortaa"/>
                <a:sym typeface="Comfortaa"/>
              </a:rPr>
              <a:t>cobra</a:t>
            </a:r>
            <a:endParaRPr sz="18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60" name="Google Shape;160;p24"/>
          <p:cNvSpPr txBox="1"/>
          <p:nvPr/>
        </p:nvSpPr>
        <p:spPr>
          <a:xfrm>
            <a:off x="7335700" y="3499813"/>
            <a:ext cx="998400" cy="4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mfortaa"/>
                <a:ea typeface="Comfortaa"/>
                <a:cs typeface="Comfortaa"/>
                <a:sym typeface="Comfortaa"/>
              </a:rPr>
              <a:t>com</a:t>
            </a:r>
            <a:endParaRPr sz="18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61" name="Google Shape;161;p24"/>
          <p:cNvSpPr txBox="1"/>
          <p:nvPr/>
        </p:nvSpPr>
        <p:spPr>
          <a:xfrm>
            <a:off x="6594400" y="4115400"/>
            <a:ext cx="1739700" cy="4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mfortaa"/>
                <a:ea typeface="Comfortaa"/>
                <a:cs typeface="Comfortaa"/>
                <a:sym typeface="Comfortaa"/>
              </a:rPr>
              <a:t>proprietary</a:t>
            </a:r>
            <a:endParaRPr sz="1800"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96"/>
          <p:cNvSpPr txBox="1"/>
          <p:nvPr>
            <p:ph type="title"/>
          </p:nvPr>
        </p:nvSpPr>
        <p:spPr>
          <a:xfrm>
            <a:off x="147050" y="0"/>
            <a:ext cx="85206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GET / URI</a:t>
            </a:r>
            <a:endParaRPr/>
          </a:p>
        </p:txBody>
      </p:sp>
      <p:pic>
        <p:nvPicPr>
          <p:cNvPr id="650" name="Google Shape;650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74100"/>
            <a:ext cx="8839201" cy="3543854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97"/>
          <p:cNvSpPr txBox="1"/>
          <p:nvPr>
            <p:ph type="title"/>
          </p:nvPr>
        </p:nvSpPr>
        <p:spPr>
          <a:xfrm>
            <a:off x="147050" y="0"/>
            <a:ext cx="85206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Response</a:t>
            </a:r>
            <a:endParaRPr/>
          </a:p>
        </p:txBody>
      </p:sp>
      <p:pic>
        <p:nvPicPr>
          <p:cNvPr id="656" name="Google Shape;656;p97"/>
          <p:cNvPicPr preferRelativeResize="0"/>
          <p:nvPr/>
        </p:nvPicPr>
        <p:blipFill rotWithShape="1">
          <a:blip r:embed="rId3">
            <a:alphaModFix/>
          </a:blip>
          <a:srcRect b="0" l="0" r="45121" t="0"/>
          <a:stretch/>
        </p:blipFill>
        <p:spPr>
          <a:xfrm>
            <a:off x="175350" y="643175"/>
            <a:ext cx="4825801" cy="43170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57" name="Google Shape;657;p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37876" y="1128675"/>
            <a:ext cx="3838049" cy="312134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98"/>
          <p:cNvSpPr txBox="1"/>
          <p:nvPr>
            <p:ph type="title"/>
          </p:nvPr>
        </p:nvSpPr>
        <p:spPr>
          <a:xfrm>
            <a:off x="532475" y="2291100"/>
            <a:ext cx="77871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 4 Thai API</a:t>
            </a:r>
            <a:endParaRPr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99"/>
          <p:cNvSpPr txBox="1"/>
          <p:nvPr>
            <p:ph type="title"/>
          </p:nvPr>
        </p:nvSpPr>
        <p:spPr>
          <a:xfrm>
            <a:off x="-75" y="-88500"/>
            <a:ext cx="8002500" cy="49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Request API Lab 2</a:t>
            </a:r>
            <a:endParaRPr/>
          </a:p>
        </p:txBody>
      </p:sp>
      <p:sp>
        <p:nvSpPr>
          <p:cNvPr id="668" name="Google Shape;668;p99"/>
          <p:cNvSpPr txBox="1"/>
          <p:nvPr>
            <p:ph idx="1" type="body"/>
          </p:nvPr>
        </p:nvSpPr>
        <p:spPr>
          <a:xfrm>
            <a:off x="311700" y="530950"/>
            <a:ext cx="8520600" cy="66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https://aiforthai.in.th/</a:t>
            </a:r>
            <a:endParaRPr/>
          </a:p>
        </p:txBody>
      </p:sp>
      <p:pic>
        <p:nvPicPr>
          <p:cNvPr id="669" name="Google Shape;669;p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90325" y="1136600"/>
            <a:ext cx="6020535" cy="363785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0"/>
          <p:cNvSpPr txBox="1"/>
          <p:nvPr>
            <p:ph type="title"/>
          </p:nvPr>
        </p:nvSpPr>
        <p:spPr>
          <a:xfrm>
            <a:off x="-75" y="-88500"/>
            <a:ext cx="8002500" cy="49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Sentiment Analysis</a:t>
            </a:r>
            <a:endParaRPr/>
          </a:p>
        </p:txBody>
      </p:sp>
      <p:pic>
        <p:nvPicPr>
          <p:cNvPr id="675" name="Google Shape;675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5275" y="471050"/>
            <a:ext cx="7337146" cy="4433399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101"/>
          <p:cNvSpPr txBox="1"/>
          <p:nvPr>
            <p:ph type="title"/>
          </p:nvPr>
        </p:nvSpPr>
        <p:spPr>
          <a:xfrm>
            <a:off x="-75" y="-88500"/>
            <a:ext cx="8002500" cy="49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Python Example</a:t>
            </a:r>
            <a:endParaRPr/>
          </a:p>
        </p:txBody>
      </p:sp>
      <p:pic>
        <p:nvPicPr>
          <p:cNvPr id="681" name="Google Shape;681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000" y="526750"/>
            <a:ext cx="7555587" cy="4433399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102"/>
          <p:cNvSpPr txBox="1"/>
          <p:nvPr>
            <p:ph type="title"/>
          </p:nvPr>
        </p:nvSpPr>
        <p:spPr>
          <a:xfrm>
            <a:off x="-75" y="-88500"/>
            <a:ext cx="8002500" cy="49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Output</a:t>
            </a:r>
            <a:endParaRPr/>
          </a:p>
        </p:txBody>
      </p:sp>
      <p:pic>
        <p:nvPicPr>
          <p:cNvPr id="687" name="Google Shape;687;p102"/>
          <p:cNvPicPr preferRelativeResize="0"/>
          <p:nvPr/>
        </p:nvPicPr>
        <p:blipFill rotWithShape="1">
          <a:blip r:embed="rId3">
            <a:alphaModFix/>
          </a:blip>
          <a:srcRect b="26996" l="19198" r="0" t="0"/>
          <a:stretch/>
        </p:blipFill>
        <p:spPr>
          <a:xfrm>
            <a:off x="37150" y="519900"/>
            <a:ext cx="8987899" cy="440697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103"/>
          <p:cNvSpPr txBox="1"/>
          <p:nvPr>
            <p:ph type="title"/>
          </p:nvPr>
        </p:nvSpPr>
        <p:spPr>
          <a:xfrm>
            <a:off x="-75" y="-88500"/>
            <a:ext cx="8002500" cy="49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API Lab 2</a:t>
            </a:r>
            <a:endParaRPr/>
          </a:p>
        </p:txBody>
      </p:sp>
      <p:sp>
        <p:nvSpPr>
          <p:cNvPr id="693" name="Google Shape;693;p103"/>
          <p:cNvSpPr txBox="1"/>
          <p:nvPr>
            <p:ph idx="1" type="body"/>
          </p:nvPr>
        </p:nvSpPr>
        <p:spPr>
          <a:xfrm>
            <a:off x="311700" y="530950"/>
            <a:ext cx="8520600" cy="425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Make your own sentiment analysis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Test Sentiment with Postman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Try another API. </a:t>
            </a:r>
            <a:endParaRPr/>
          </a:p>
        </p:txBody>
      </p:sp>
      <p:pic>
        <p:nvPicPr>
          <p:cNvPr id="694" name="Google Shape;694;p103"/>
          <p:cNvPicPr preferRelativeResize="0"/>
          <p:nvPr/>
        </p:nvPicPr>
        <p:blipFill rotWithShape="1">
          <a:blip r:embed="rId3">
            <a:alphaModFix/>
          </a:blip>
          <a:srcRect b="0" l="0" r="0" t="27860"/>
          <a:stretch/>
        </p:blipFill>
        <p:spPr>
          <a:xfrm>
            <a:off x="929475" y="2172525"/>
            <a:ext cx="7072949" cy="2769099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104"/>
          <p:cNvSpPr txBox="1"/>
          <p:nvPr>
            <p:ph type="title"/>
          </p:nvPr>
        </p:nvSpPr>
        <p:spPr>
          <a:xfrm>
            <a:off x="181925" y="17647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Day 2</a:t>
            </a:r>
            <a:endParaRPr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105"/>
          <p:cNvSpPr txBox="1"/>
          <p:nvPr>
            <p:ph type="title"/>
          </p:nvPr>
        </p:nvSpPr>
        <p:spPr>
          <a:xfrm>
            <a:off x="1020925" y="2282325"/>
            <a:ext cx="73152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Connect </a:t>
            </a:r>
            <a:r>
              <a:rPr lang="en"/>
              <a:t>Database (MySQL)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5"/>
          <p:cNvSpPr txBox="1"/>
          <p:nvPr>
            <p:ph type="title"/>
          </p:nvPr>
        </p:nvSpPr>
        <p:spPr>
          <a:xfrm>
            <a:off x="125275" y="-68100"/>
            <a:ext cx="87885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SOAP &amp; REST</a:t>
            </a:r>
            <a:endParaRPr/>
          </a:p>
        </p:txBody>
      </p:sp>
      <p:sp>
        <p:nvSpPr>
          <p:cNvPr id="167" name="Google Shape;167;p25"/>
          <p:cNvSpPr txBox="1"/>
          <p:nvPr>
            <p:ph idx="1" type="body"/>
          </p:nvPr>
        </p:nvSpPr>
        <p:spPr>
          <a:xfrm>
            <a:off x="259225" y="547925"/>
            <a:ext cx="8520600" cy="135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SOAP (</a:t>
            </a:r>
            <a:r>
              <a:rPr b="1" lang="en" u="sng"/>
              <a:t>S</a:t>
            </a:r>
            <a:r>
              <a:rPr lang="en"/>
              <a:t>imple </a:t>
            </a:r>
            <a:r>
              <a:rPr b="1" lang="en" u="sng"/>
              <a:t>O</a:t>
            </a:r>
            <a:r>
              <a:rPr lang="en"/>
              <a:t>bject </a:t>
            </a:r>
            <a:r>
              <a:rPr b="1" lang="en" u="sng"/>
              <a:t>A</a:t>
            </a:r>
            <a:r>
              <a:rPr lang="en"/>
              <a:t>ccess </a:t>
            </a:r>
            <a:r>
              <a:rPr b="1" lang="en" u="sng"/>
              <a:t>P</a:t>
            </a:r>
            <a:r>
              <a:rPr lang="en"/>
              <a:t>rotocol) - Standard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REST (</a:t>
            </a:r>
            <a:r>
              <a:rPr b="1" lang="en" u="sng"/>
              <a:t>RE</a:t>
            </a:r>
            <a:r>
              <a:rPr lang="en"/>
              <a:t>presentational </a:t>
            </a:r>
            <a:r>
              <a:rPr b="1" lang="en" u="sng"/>
              <a:t>S</a:t>
            </a:r>
            <a:r>
              <a:rPr lang="en"/>
              <a:t>tate </a:t>
            </a:r>
            <a:r>
              <a:rPr lang="en" u="sng"/>
              <a:t>T</a:t>
            </a:r>
            <a:r>
              <a:rPr lang="en"/>
              <a:t>ransfer) - </a:t>
            </a:r>
            <a:r>
              <a:rPr lang="en"/>
              <a:t>Data</a:t>
            </a:r>
            <a:endParaRPr/>
          </a:p>
        </p:txBody>
      </p:sp>
      <p:sp>
        <p:nvSpPr>
          <p:cNvPr id="168" name="Google Shape;168;p25"/>
          <p:cNvSpPr txBox="1"/>
          <p:nvPr/>
        </p:nvSpPr>
        <p:spPr>
          <a:xfrm>
            <a:off x="0" y="4677100"/>
            <a:ext cx="47259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More </a:t>
            </a:r>
            <a:r>
              <a:rPr lang="en"/>
              <a:t>Information</a:t>
            </a:r>
            <a:r>
              <a:rPr lang="en"/>
              <a:t> </a:t>
            </a:r>
            <a:r>
              <a:rPr lang="en" sz="1100" u="sng">
                <a:solidFill>
                  <a:schemeClr val="hlink"/>
                </a:solidFill>
                <a:hlinkClick r:id="rId3"/>
              </a:rPr>
              <a:t>https://rapidapi.com/blog/types-of-apis/</a:t>
            </a:r>
            <a:endParaRPr/>
          </a:p>
        </p:txBody>
      </p:sp>
      <p:pic>
        <p:nvPicPr>
          <p:cNvPr id="169" name="Google Shape;169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87975" y="1735700"/>
            <a:ext cx="5323800" cy="294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106"/>
          <p:cNvSpPr txBox="1"/>
          <p:nvPr>
            <p:ph type="title"/>
          </p:nvPr>
        </p:nvSpPr>
        <p:spPr>
          <a:xfrm>
            <a:off x="0" y="-12175"/>
            <a:ext cx="91002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Database : MySQL Community Server </a:t>
            </a:r>
            <a:endParaRPr sz="3400"/>
          </a:p>
        </p:txBody>
      </p:sp>
      <p:sp>
        <p:nvSpPr>
          <p:cNvPr id="710" name="Google Shape;710;p106"/>
          <p:cNvSpPr txBox="1"/>
          <p:nvPr>
            <p:ph idx="1" type="body"/>
          </p:nvPr>
        </p:nvSpPr>
        <p:spPr>
          <a:xfrm>
            <a:off x="311700" y="739800"/>
            <a:ext cx="8520600" cy="56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u="sng">
                <a:solidFill>
                  <a:schemeClr val="hlink"/>
                </a:solidFill>
                <a:hlinkClick r:id="rId3"/>
              </a:rPr>
              <a:t>https://dev.mysql.com/downloads/mysql/</a:t>
            </a:r>
            <a:endParaRPr sz="1800"/>
          </a:p>
        </p:txBody>
      </p:sp>
      <p:pic>
        <p:nvPicPr>
          <p:cNvPr id="711" name="Google Shape;711;p1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0750" y="1301700"/>
            <a:ext cx="3770575" cy="35370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12" name="Google Shape;712;p106"/>
          <p:cNvSpPr/>
          <p:nvPr/>
        </p:nvSpPr>
        <p:spPr>
          <a:xfrm>
            <a:off x="4134600" y="2891925"/>
            <a:ext cx="437400" cy="4581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13" name="Google Shape;713;p10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25275" y="1301700"/>
            <a:ext cx="3549381" cy="35370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107"/>
          <p:cNvSpPr txBox="1"/>
          <p:nvPr>
            <p:ph type="title"/>
          </p:nvPr>
        </p:nvSpPr>
        <p:spPr>
          <a:xfrm>
            <a:off x="147050" y="0"/>
            <a:ext cx="85206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Install : developer -&gt; next -&gt; next</a:t>
            </a:r>
            <a:endParaRPr/>
          </a:p>
        </p:txBody>
      </p:sp>
      <p:pic>
        <p:nvPicPr>
          <p:cNvPr id="719" name="Google Shape;719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2725" y="851425"/>
            <a:ext cx="5474947" cy="4131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108"/>
          <p:cNvSpPr txBox="1"/>
          <p:nvPr>
            <p:ph type="title"/>
          </p:nvPr>
        </p:nvSpPr>
        <p:spPr>
          <a:xfrm>
            <a:off x="147050" y="0"/>
            <a:ext cx="85206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Legacy</a:t>
            </a:r>
            <a:endParaRPr/>
          </a:p>
        </p:txBody>
      </p:sp>
      <p:pic>
        <p:nvPicPr>
          <p:cNvPr id="725" name="Google Shape;725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2200" y="859800"/>
            <a:ext cx="5474947" cy="4131299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09"/>
          <p:cNvSpPr txBox="1"/>
          <p:nvPr>
            <p:ph type="title"/>
          </p:nvPr>
        </p:nvSpPr>
        <p:spPr>
          <a:xfrm>
            <a:off x="147050" y="0"/>
            <a:ext cx="85206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DB GUI : DBeaver Community</a:t>
            </a:r>
            <a:endParaRPr/>
          </a:p>
        </p:txBody>
      </p:sp>
      <p:pic>
        <p:nvPicPr>
          <p:cNvPr id="731" name="Google Shape;731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2000" y="774325"/>
            <a:ext cx="6754266" cy="41313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0"/>
          <p:cNvSpPr txBox="1"/>
          <p:nvPr>
            <p:ph type="title"/>
          </p:nvPr>
        </p:nvSpPr>
        <p:spPr>
          <a:xfrm>
            <a:off x="147050" y="0"/>
            <a:ext cx="85206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Download &amp; Install</a:t>
            </a:r>
            <a:endParaRPr/>
          </a:p>
        </p:txBody>
      </p:sp>
      <p:pic>
        <p:nvPicPr>
          <p:cNvPr id="737" name="Google Shape;737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1800" y="809950"/>
            <a:ext cx="5685275" cy="4289874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111"/>
          <p:cNvSpPr txBox="1"/>
          <p:nvPr>
            <p:ph type="title"/>
          </p:nvPr>
        </p:nvSpPr>
        <p:spPr>
          <a:xfrm>
            <a:off x="147050" y="0"/>
            <a:ext cx="85206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Install Mysql Python library</a:t>
            </a:r>
            <a:endParaRPr/>
          </a:p>
        </p:txBody>
      </p:sp>
      <p:sp>
        <p:nvSpPr>
          <p:cNvPr id="743" name="Google Shape;743;p111"/>
          <p:cNvSpPr txBox="1"/>
          <p:nvPr/>
        </p:nvSpPr>
        <p:spPr>
          <a:xfrm>
            <a:off x="2056900" y="1541350"/>
            <a:ext cx="4069500" cy="5217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Kanit"/>
                <a:ea typeface="Kanit"/>
                <a:cs typeface="Kanit"/>
                <a:sym typeface="Kanit"/>
              </a:rPr>
              <a:t>pip install mysql-connector-python</a:t>
            </a:r>
            <a:endParaRPr sz="1800">
              <a:solidFill>
                <a:srgbClr val="FFFFFF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Kanit"/>
              <a:ea typeface="Kanit"/>
              <a:cs typeface="Kanit"/>
              <a:sym typeface="Kanit"/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112"/>
          <p:cNvSpPr txBox="1"/>
          <p:nvPr>
            <p:ph type="title"/>
          </p:nvPr>
        </p:nvSpPr>
        <p:spPr>
          <a:xfrm>
            <a:off x="147050" y="0"/>
            <a:ext cx="85206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Prepare Database (Mysql)</a:t>
            </a:r>
            <a:endParaRPr/>
          </a:p>
        </p:txBody>
      </p:sp>
      <p:sp>
        <p:nvSpPr>
          <p:cNvPr id="749" name="Google Shape;749;p112"/>
          <p:cNvSpPr txBox="1"/>
          <p:nvPr/>
        </p:nvSpPr>
        <p:spPr>
          <a:xfrm>
            <a:off x="1052125" y="631000"/>
            <a:ext cx="6358200" cy="24330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Create database api;</a:t>
            </a:r>
            <a:endParaRPr sz="17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Use api;</a:t>
            </a:r>
            <a:endParaRPr sz="17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create table source(</a:t>
            </a:r>
            <a:endParaRPr sz="17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id int4,</a:t>
            </a:r>
            <a:endParaRPr sz="17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name text,</a:t>
            </a:r>
            <a:endParaRPr sz="17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age int4,</a:t>
            </a:r>
            <a:endParaRPr sz="17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gender text</a:t>
            </a:r>
            <a:endParaRPr sz="17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);</a:t>
            </a:r>
            <a:endParaRPr sz="17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</p:txBody>
      </p:sp>
      <p:sp>
        <p:nvSpPr>
          <p:cNvPr id="750" name="Google Shape;750;p112"/>
          <p:cNvSpPr txBox="1"/>
          <p:nvPr/>
        </p:nvSpPr>
        <p:spPr>
          <a:xfrm>
            <a:off x="1052125" y="3250750"/>
            <a:ext cx="6358200" cy="17889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insert into source values(1,'สมปอง',20,'male');</a:t>
            </a:r>
            <a:endParaRPr sz="16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insert into source values(2,'สมชาย',22,'male');</a:t>
            </a:r>
            <a:endParaRPr sz="16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insert into source values(3,'สมศรี',23,'female');</a:t>
            </a:r>
            <a:endParaRPr sz="16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insert into source values(4,'สมสมร',24,'female');</a:t>
            </a:r>
            <a:endParaRPr sz="16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commit;</a:t>
            </a:r>
            <a:endParaRPr sz="16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select * from source</a:t>
            </a:r>
            <a:endParaRPr sz="16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13"/>
          <p:cNvSpPr txBox="1"/>
          <p:nvPr>
            <p:ph type="title"/>
          </p:nvPr>
        </p:nvSpPr>
        <p:spPr>
          <a:xfrm>
            <a:off x="147050" y="0"/>
            <a:ext cx="85206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</a:t>
            </a:r>
            <a:endParaRPr/>
          </a:p>
        </p:txBody>
      </p:sp>
      <p:pic>
        <p:nvPicPr>
          <p:cNvPr id="756" name="Google Shape;756;p113"/>
          <p:cNvPicPr preferRelativeResize="0"/>
          <p:nvPr/>
        </p:nvPicPr>
        <p:blipFill rotWithShape="1">
          <a:blip r:embed="rId3">
            <a:alphaModFix/>
          </a:blip>
          <a:srcRect b="18883" l="0" r="0" t="0"/>
          <a:stretch/>
        </p:blipFill>
        <p:spPr>
          <a:xfrm>
            <a:off x="1875375" y="41175"/>
            <a:ext cx="5568274" cy="506115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14"/>
          <p:cNvSpPr txBox="1"/>
          <p:nvPr>
            <p:ph type="title"/>
          </p:nvPr>
        </p:nvSpPr>
        <p:spPr>
          <a:xfrm>
            <a:off x="122100" y="-48375"/>
            <a:ext cx="88998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Select -- </a:t>
            </a:r>
            <a:r>
              <a:rPr lang="en">
                <a:solidFill>
                  <a:srgbClr val="0000FF"/>
                </a:solidFill>
              </a:rPr>
              <a:t>select_mysql.py</a:t>
            </a:r>
            <a:endParaRPr>
              <a:solidFill>
                <a:srgbClr val="0000FF"/>
              </a:solidFill>
            </a:endParaRPr>
          </a:p>
        </p:txBody>
      </p:sp>
      <p:sp>
        <p:nvSpPr>
          <p:cNvPr id="762" name="Google Shape;762;p114"/>
          <p:cNvSpPr txBox="1"/>
          <p:nvPr/>
        </p:nvSpPr>
        <p:spPr>
          <a:xfrm>
            <a:off x="154500" y="586950"/>
            <a:ext cx="8835000" cy="4416000"/>
          </a:xfrm>
          <a:prstGeom prst="rect">
            <a:avLst/>
          </a:prstGeom>
          <a:solidFill>
            <a:srgbClr val="000000"/>
          </a:solidFill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mysql.connector </a:t>
            </a:r>
            <a:r>
              <a:rPr lang="en" sz="12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as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mysql</a:t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try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200">
                <a:solidFill>
                  <a:srgbClr val="6A9955"/>
                </a:solidFill>
                <a:latin typeface="Courier New"/>
                <a:ea typeface="Courier New"/>
                <a:cs typeface="Courier New"/>
                <a:sym typeface="Courier New"/>
              </a:rPr>
              <a:t>#Connection</a:t>
            </a:r>
            <a:endParaRPr sz="1200">
              <a:solidFill>
                <a:srgbClr val="6A995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conn = mysql.connect(</a:t>
            </a:r>
            <a:r>
              <a:rPr lang="en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user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2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'root'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password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2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'toor'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host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2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'127.0.0.1'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database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2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'api'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cursor = conn.cursor()</a:t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200">
                <a:solidFill>
                  <a:srgbClr val="6A9955"/>
                </a:solidFill>
                <a:latin typeface="Courier New"/>
                <a:ea typeface="Courier New"/>
                <a:cs typeface="Courier New"/>
                <a:sym typeface="Courier New"/>
              </a:rPr>
              <a:t>#Select from database</a:t>
            </a:r>
            <a:endParaRPr sz="1200">
              <a:solidFill>
                <a:srgbClr val="6A995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sql = </a:t>
            </a:r>
            <a:r>
              <a:rPr lang="en" sz="12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"select * from source"</a:t>
            </a:r>
            <a:endParaRPr sz="1200">
              <a:solidFill>
                <a:srgbClr val="CE917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cursor.execute(sql)</a:t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records = cursor.fetchall()</a:t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2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row </a:t>
            </a:r>
            <a:r>
              <a:rPr lang="en" sz="12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in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records:</a:t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" sz="12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en" sz="12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"Id = </a:t>
            </a:r>
            <a:r>
              <a:rPr lang="en" sz="12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{0}</a:t>
            </a:r>
            <a:r>
              <a:rPr lang="en" sz="12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 , Name = </a:t>
            </a:r>
            <a:r>
              <a:rPr lang="en" sz="12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{1}</a:t>
            </a:r>
            <a:r>
              <a:rPr lang="en" sz="12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, Age  = </a:t>
            </a:r>
            <a:r>
              <a:rPr lang="en" sz="12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{2}</a:t>
            </a:r>
            <a:r>
              <a:rPr lang="en" sz="12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, Gender  = </a:t>
            </a:r>
            <a:r>
              <a:rPr lang="en" sz="12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{3}</a:t>
            </a:r>
            <a:r>
              <a:rPr lang="en" sz="12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.format(row[</a:t>
            </a:r>
            <a:r>
              <a:rPr lang="en" sz="120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],row[</a:t>
            </a:r>
            <a:r>
              <a:rPr lang="en" sz="120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],row[</a:t>
            </a:r>
            <a:r>
              <a:rPr lang="en" sz="120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],row[</a:t>
            </a:r>
            <a:r>
              <a:rPr lang="en" sz="120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]))</a:t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except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en" sz="12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Exception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 mysql.Error) </a:t>
            </a:r>
            <a:r>
              <a:rPr lang="en" sz="12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as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error :</a:t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2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en" sz="12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"Error while fetching data from Mysql."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 error)</a:t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finally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200">
                <a:solidFill>
                  <a:srgbClr val="6A9955"/>
                </a:solidFill>
                <a:latin typeface="Courier New"/>
                <a:ea typeface="Courier New"/>
                <a:cs typeface="Courier New"/>
                <a:sym typeface="Courier New"/>
              </a:rPr>
              <a:t>#closing database connection.</a:t>
            </a:r>
            <a:endParaRPr sz="1200">
              <a:solidFill>
                <a:srgbClr val="6A995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2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(conn):</a:t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cursor.close()</a:t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conn.close()</a:t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" sz="12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2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"MySQL connection is closed"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C586C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115"/>
          <p:cNvSpPr txBox="1"/>
          <p:nvPr>
            <p:ph type="title"/>
          </p:nvPr>
        </p:nvSpPr>
        <p:spPr>
          <a:xfrm>
            <a:off x="147050" y="0"/>
            <a:ext cx="85206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Insert </a:t>
            </a:r>
            <a:r>
              <a:rPr lang="en"/>
              <a:t> -- </a:t>
            </a:r>
            <a:r>
              <a:rPr lang="en">
                <a:solidFill>
                  <a:srgbClr val="0000FF"/>
                </a:solidFill>
              </a:rPr>
              <a:t>insert_mysql.py</a:t>
            </a:r>
            <a:endParaRPr>
              <a:solidFill>
                <a:srgbClr val="0000FF"/>
              </a:solidFill>
            </a:endParaRPr>
          </a:p>
        </p:txBody>
      </p:sp>
      <p:sp>
        <p:nvSpPr>
          <p:cNvPr id="768" name="Google Shape;768;p115"/>
          <p:cNvSpPr txBox="1"/>
          <p:nvPr/>
        </p:nvSpPr>
        <p:spPr>
          <a:xfrm>
            <a:off x="79825" y="750050"/>
            <a:ext cx="9003000" cy="3942900"/>
          </a:xfrm>
          <a:prstGeom prst="rect">
            <a:avLst/>
          </a:prstGeom>
          <a:solidFill>
            <a:srgbClr val="000000"/>
          </a:solidFill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b="1"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psycopg2 </a:t>
            </a:r>
            <a:r>
              <a:rPr b="1" lang="en" sz="12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as</a:t>
            </a:r>
            <a:r>
              <a:rPr b="1"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pg</a:t>
            </a:r>
            <a:endParaRPr b="1"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try</a:t>
            </a:r>
            <a:r>
              <a:rPr b="1"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b="1"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conn = pg.connect(</a:t>
            </a:r>
            <a:r>
              <a:rPr b="1" lang="en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user</a:t>
            </a:r>
            <a:r>
              <a:rPr b="1"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en" sz="12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"postgres"</a:t>
            </a:r>
            <a:r>
              <a:rPr b="1"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b="1" lang="en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password</a:t>
            </a:r>
            <a:r>
              <a:rPr b="1"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en" sz="12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"postgres"</a:t>
            </a:r>
            <a:r>
              <a:rPr b="1"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b="1" lang="en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host</a:t>
            </a:r>
            <a:r>
              <a:rPr b="1"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en" sz="12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"127.0.0.1"</a:t>
            </a:r>
            <a:r>
              <a:rPr b="1"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b="1" lang="en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port</a:t>
            </a:r>
            <a:r>
              <a:rPr b="1"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en" sz="12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"5432"</a:t>
            </a:r>
            <a:r>
              <a:rPr b="1"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b="1" lang="en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database</a:t>
            </a:r>
            <a:r>
              <a:rPr b="1"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en" sz="12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"postgres"</a:t>
            </a:r>
            <a:r>
              <a:rPr b="1"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1"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cursor = conn.cursor()</a:t>
            </a:r>
            <a:endParaRPr b="1"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insert_sql = </a:t>
            </a:r>
            <a:r>
              <a:rPr b="1" lang="en" sz="12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"insert into source values(%s,%s,%s,%s)"</a:t>
            </a:r>
            <a:endParaRPr b="1" sz="1200">
              <a:solidFill>
                <a:srgbClr val="CE917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data_to_insert = (</a:t>
            </a:r>
            <a:r>
              <a:rPr b="1" lang="en" sz="120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5</a:t>
            </a:r>
            <a:r>
              <a:rPr b="1"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en" sz="12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'สมเจตน์'</a:t>
            </a:r>
            <a:r>
              <a:rPr b="1"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en" sz="120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25</a:t>
            </a:r>
            <a:r>
              <a:rPr b="1"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b="1" lang="en" sz="12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'male'</a:t>
            </a:r>
            <a:r>
              <a:rPr b="1"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1"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cursor.execute(insert_sql, data_to_insert)</a:t>
            </a:r>
            <a:endParaRPr b="1"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conn.commit()</a:t>
            </a:r>
            <a:endParaRPr b="1"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count = cursor.rowcount</a:t>
            </a:r>
            <a:endParaRPr b="1"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lang="en" sz="12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b="1"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(count, </a:t>
            </a:r>
            <a:r>
              <a:rPr b="1" lang="en" sz="12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"Record inserted successfully into source table"</a:t>
            </a:r>
            <a:r>
              <a:rPr b="1"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1"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except</a:t>
            </a:r>
            <a:r>
              <a:rPr b="1"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b="1" lang="en" sz="12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Exception</a:t>
            </a:r>
            <a:r>
              <a:rPr b="1"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 pg.Error) </a:t>
            </a:r>
            <a:r>
              <a:rPr b="1" lang="en" sz="12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as</a:t>
            </a:r>
            <a:r>
              <a:rPr b="1"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error :</a:t>
            </a:r>
            <a:endParaRPr b="1"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en" sz="12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b="1"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(conn):</a:t>
            </a:r>
            <a:endParaRPr b="1"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b="1" lang="en" sz="12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b="1"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" sz="12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"Failed to insert record into source table"</a:t>
            </a:r>
            <a:r>
              <a:rPr b="1"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 error)</a:t>
            </a:r>
            <a:endParaRPr b="1"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finally</a:t>
            </a:r>
            <a:r>
              <a:rPr b="1"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b="1"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en" sz="1200">
                <a:solidFill>
                  <a:srgbClr val="6A9955"/>
                </a:solidFill>
                <a:latin typeface="Courier New"/>
                <a:ea typeface="Courier New"/>
                <a:cs typeface="Courier New"/>
                <a:sym typeface="Courier New"/>
              </a:rPr>
              <a:t>#closing database connection.</a:t>
            </a:r>
            <a:endParaRPr b="1" sz="1200">
              <a:solidFill>
                <a:srgbClr val="6A995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en" sz="12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b="1"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(conn):</a:t>
            </a:r>
            <a:endParaRPr b="1"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cursor.close()</a:t>
            </a:r>
            <a:endParaRPr b="1"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conn.close()</a:t>
            </a:r>
            <a:endParaRPr b="1"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b="1" lang="en" sz="12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b="1"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" sz="12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"PostgreSQL connection is closed"</a:t>
            </a:r>
            <a:r>
              <a:rPr b="1"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1" sz="1200">
              <a:solidFill>
                <a:srgbClr val="C586C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769" name="Google Shape;769;p115"/>
          <p:cNvSpPr txBox="1"/>
          <p:nvPr/>
        </p:nvSpPr>
        <p:spPr>
          <a:xfrm>
            <a:off x="103025" y="4880250"/>
            <a:ext cx="8384700" cy="29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https://raw.githubusercontent.com/tanlull/Python-Postgres-Mysql/master/insert_postgres.py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009668"/>
      </a:accent2>
      <a:accent3>
        <a:srgbClr val="4DB6AC"/>
      </a:accent3>
      <a:accent4>
        <a:srgbClr val="FF9800"/>
      </a:accent4>
      <a:accent5>
        <a:srgbClr val="CE93D8"/>
      </a:accent5>
      <a:accent6>
        <a:srgbClr val="EEFF41"/>
      </a:accent6>
      <a:hlink>
        <a:srgbClr val="CE93D8"/>
      </a:hlink>
      <a:folHlink>
        <a:srgbClr val="CE93D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